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78" r:id="rId2"/>
    <p:sldId id="279" r:id="rId3"/>
    <p:sldId id="280" r:id="rId4"/>
    <p:sldId id="263" r:id="rId5"/>
    <p:sldId id="281" r:id="rId6"/>
    <p:sldId id="264" r:id="rId7"/>
    <p:sldId id="261" r:id="rId8"/>
    <p:sldId id="262" r:id="rId9"/>
    <p:sldId id="265" r:id="rId10"/>
    <p:sldId id="266" r:id="rId11"/>
    <p:sldId id="269" r:id="rId12"/>
    <p:sldId id="268" r:id="rId13"/>
    <p:sldId id="276" r:id="rId14"/>
    <p:sldId id="273" r:id="rId15"/>
    <p:sldId id="270" r:id="rId16"/>
    <p:sldId id="271" r:id="rId17"/>
    <p:sldId id="285" r:id="rId18"/>
    <p:sldId id="275" r:id="rId19"/>
    <p:sldId id="283" r:id="rId20"/>
    <p:sldId id="282" r:id="rId21"/>
    <p:sldId id="274" r:id="rId22"/>
    <p:sldId id="284" r:id="rId23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660"/>
  </p:normalViewPr>
  <p:slideViewPr>
    <p:cSldViewPr snapToGrid="0">
      <p:cViewPr>
        <p:scale>
          <a:sx n="82" d="100"/>
          <a:sy n="82" d="100"/>
        </p:scale>
        <p:origin x="1656" y="6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6666666666666666"/>
          <c:y val="5.0925925925925923E-2"/>
          <c:w val="0.53888888888888886"/>
          <c:h val="0.89814814814814814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0717-408E-B9BA-97E97B9668E8}"/>
              </c:ext>
            </c:extLst>
          </c:dPt>
          <c:dPt>
            <c:idx val="1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0717-408E-B9BA-97E97B9668E8}"/>
              </c:ext>
            </c:extLst>
          </c:dPt>
          <c:dPt>
            <c:idx val="2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0717-408E-B9BA-97E97B9668E8}"/>
              </c:ext>
            </c:extLst>
          </c:dPt>
          <c:val>
            <c:numRef>
              <c:f>Sheet1!$A$1:$A$3</c:f>
              <c:numCache>
                <c:formatCode>General</c:formatCode>
                <c:ptCount val="3"/>
                <c:pt idx="0">
                  <c:v>132</c:v>
                </c:pt>
                <c:pt idx="1">
                  <c:v>203</c:v>
                </c:pt>
                <c:pt idx="2">
                  <c:v>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0717-408E-B9BA-97E97B9668E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ja-JP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0.38397</cdr:x>
      <cdr:y>0.64475</cdr:y>
    </cdr:from>
    <cdr:to>
      <cdr:x>0.67786</cdr:x>
      <cdr:y>0.7733</cdr:y>
    </cdr:to>
    <cdr:sp macro="" textlink="">
      <cdr:nvSpPr>
        <cdr:cNvPr id="2" name="テキスト ボックス 6">
          <a:extLst xmlns:a="http://schemas.openxmlformats.org/drawingml/2006/main">
            <a:ext uri="{FF2B5EF4-FFF2-40B4-BE49-F238E27FC236}">
              <a16:creationId xmlns:a16="http://schemas.microsoft.com/office/drawing/2014/main" id="{1AE8D03B-1732-BD67-2614-18D4A42C453F}"/>
            </a:ext>
          </a:extLst>
        </cdr:cNvPr>
        <cdr:cNvSpPr txBox="1"/>
      </cdr:nvSpPr>
      <cdr:spPr>
        <a:xfrm xmlns:a="http://schemas.openxmlformats.org/drawingml/2006/main">
          <a:off x="2254623" y="2624110"/>
          <a:ext cx="1725706" cy="523220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ja-JP"/>
          </a:defPPr>
          <a:lvl1pPr marL="0" algn="l" defTabSz="914400" rtl="0" eaLnBrk="1" latinLnBrk="0" hangingPunct="1">
            <a:defRPr kumimoji="1"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kumimoji="1"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kumimoji="1"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kumimoji="1"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kumimoji="1"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kumimoji="1"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kumimoji="1"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kumimoji="1"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kumimoji="1"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kumimoji="1" lang="en-US" altLang="ja-JP" sz="2800" b="1" dirty="0">
              <a:solidFill>
                <a:schemeClr val="bg1"/>
              </a:solidFill>
            </a:rPr>
            <a:t>203</a:t>
          </a:r>
          <a:r>
            <a:rPr kumimoji="1" lang="ja-JP" altLang="en-US" sz="2800" b="1" dirty="0">
              <a:solidFill>
                <a:schemeClr val="bg1"/>
              </a:solidFill>
            </a:rPr>
            <a:t>世帯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B8B68C-0E75-482C-ACD1-32644D21CFD1}" type="datetimeFigureOut">
              <a:rPr kumimoji="1" lang="ja-JP" altLang="en-US" smtClean="0"/>
              <a:t>2025/7/9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4FF4DD-4EA1-42AC-ACF7-5FD7C10A336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831064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4FF4DD-4EA1-42AC-ACF7-5FD7C10A336C}" type="slidenum">
              <a:rPr kumimoji="1" lang="ja-JP" altLang="en-US" smtClean="0"/>
              <a:t>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123207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44F3483-CDA3-7C97-7A67-8B1041FB3A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98A07F21-96B6-604B-86B8-DA7494DCF4F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91B13944-32A2-4B1B-A3E1-92C9E56D50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47146-F4F8-4B88-AEBD-833CC5AAFB89}" type="datetimeFigureOut">
              <a:rPr kumimoji="1" lang="ja-JP" altLang="en-US" smtClean="0"/>
              <a:t>2025/7/9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7A822FC9-89B4-78D1-EBBA-5EC424311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ED81DB67-CFC3-9C63-D5C5-BD70202732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9D9C7-B18F-4760-94FE-1AFEF11437D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102160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F0A63A2-4C87-C6BE-A22D-98E054DC94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C1E8B3CC-FC7A-5640-7EE2-A9F72E62EF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E9019D31-578D-5F11-5154-4D73A6C8B7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47146-F4F8-4B88-AEBD-833CC5AAFB89}" type="datetimeFigureOut">
              <a:rPr kumimoji="1" lang="ja-JP" altLang="en-US" smtClean="0"/>
              <a:t>2025/7/9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69E8D59A-3B2F-9479-2D84-40071B43C5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037059F1-22BC-510B-A89E-E732C5F286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9D9C7-B18F-4760-94FE-1AFEF11437D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236794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E9A29DCC-8AA4-FF53-AD40-C6189F01C0E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2CF67F9C-5E76-44A4-6C56-9D47B325E3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F5B2DB40-FE9A-7810-6900-AC1B2DDFFF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47146-F4F8-4B88-AEBD-833CC5AAFB89}" type="datetimeFigureOut">
              <a:rPr kumimoji="1" lang="ja-JP" altLang="en-US" smtClean="0"/>
              <a:t>2025/7/9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34B35950-89EE-F30F-3406-21C60B3F6B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32BFC032-C4C1-B229-3EF8-89BFCE9015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9D9C7-B18F-4760-94FE-1AFEF11437D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705027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040B9E8-D7AB-EFC7-F4B0-12869964F2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636CD49F-38FF-43D6-FC4D-4DB13AE504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15083FD7-0BD5-2D4B-E0F6-B75D215EA0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47146-F4F8-4B88-AEBD-833CC5AAFB89}" type="datetimeFigureOut">
              <a:rPr kumimoji="1" lang="ja-JP" altLang="en-US" smtClean="0"/>
              <a:t>2025/7/9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79664E33-2EA6-3A4B-1F93-75E0422EFF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F67BA064-BADE-54AA-C1B2-9239AA850D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9D9C7-B18F-4760-94FE-1AFEF11437D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352065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A975285-32B5-A005-25BE-106F0B6FAE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5800A05A-7516-A9A4-67E9-93B4C4BBBB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F051C812-864D-2C68-7627-A7F333566F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47146-F4F8-4B88-AEBD-833CC5AAFB89}" type="datetimeFigureOut">
              <a:rPr kumimoji="1" lang="ja-JP" altLang="en-US" smtClean="0"/>
              <a:t>2025/7/9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3861AB0C-1642-92D4-25C6-2793C8F3DD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DC0EDC5C-4ED7-8DFC-AF72-BA9567A1D6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9D9C7-B18F-4760-94FE-1AFEF11437D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180648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EE8A4CC-10E2-A5B1-5543-A5BBC8814C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4A9B3F24-1919-A982-78A8-FD0C24F8E10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78D7741F-22A8-446A-AF25-C713440973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9BD20A74-ED60-3885-BC47-138135E50E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47146-F4F8-4B88-AEBD-833CC5AAFB89}" type="datetimeFigureOut">
              <a:rPr kumimoji="1" lang="ja-JP" altLang="en-US" smtClean="0"/>
              <a:t>2025/7/9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7E3604A6-4EAE-61E9-C098-40CE679ABB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FAD55DD1-83E2-C7A3-221A-3C43FF373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9D9C7-B18F-4760-94FE-1AFEF11437D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960673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191816D-8FBE-C644-E4F2-FADC78E4D1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A4979873-AC78-1032-6324-B5DEF08654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B8422763-C975-04D1-DB60-9308930EB0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CC8E9126-D28C-18FD-A614-28426617504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84861166-93DD-5FC8-49D3-4B49C800716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08F619B2-29AB-1A8E-0071-E049624E17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47146-F4F8-4B88-AEBD-833CC5AAFB89}" type="datetimeFigureOut">
              <a:rPr kumimoji="1" lang="ja-JP" altLang="en-US" smtClean="0"/>
              <a:t>2025/7/9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A8A399AF-0995-1E25-FA3B-88F1DBDDF5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0716D049-B086-0C92-A8A0-1FB574AA2D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9D9C7-B18F-4760-94FE-1AFEF11437D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877584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57470BC-859A-4447-80B3-054B522E94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FB7A2355-D0B3-4CF6-B5E8-773360002B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47146-F4F8-4B88-AEBD-833CC5AAFB89}" type="datetimeFigureOut">
              <a:rPr kumimoji="1" lang="ja-JP" altLang="en-US" smtClean="0"/>
              <a:t>2025/7/9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55376558-3BF4-34B1-2E84-E22B3EDAC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093BDEBA-9B46-4745-A4EB-1B42376A61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9D9C7-B18F-4760-94FE-1AFEF11437D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892211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3B4BA3D3-5FED-0AEB-AD30-B7DD566614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47146-F4F8-4B88-AEBD-833CC5AAFB89}" type="datetimeFigureOut">
              <a:rPr kumimoji="1" lang="ja-JP" altLang="en-US" smtClean="0"/>
              <a:t>2025/7/9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CD18F8F0-E27C-A25C-5B29-F0DA70AD96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3955B6BE-2CF7-737B-2A3C-3E05460E49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9D9C7-B18F-4760-94FE-1AFEF11437D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656442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3E1B58E-ACB4-AE44-3E3B-12A6C96A84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368C60D3-18CE-1B64-3422-3F03B8F7AE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DD7C7490-3E1A-12FE-84EF-8216BB6916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9F3906F4-7700-9032-939E-ED0338D158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47146-F4F8-4B88-AEBD-833CC5AAFB89}" type="datetimeFigureOut">
              <a:rPr kumimoji="1" lang="ja-JP" altLang="en-US" smtClean="0"/>
              <a:t>2025/7/9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D547969B-66BC-5351-6806-AC8365AD6D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064A9730-6B98-73B7-2C91-2E9D72F940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9D9C7-B18F-4760-94FE-1AFEF11437D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768973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2332CF9-AC52-AC61-CD3B-5BB6DF02B0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472F66E6-F7F9-586F-892D-1F919A92F9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DC61BE76-96B8-2ECA-6683-F98BE5BF8D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6654DB67-9607-4851-0C90-68EE60C30F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47146-F4F8-4B88-AEBD-833CC5AAFB89}" type="datetimeFigureOut">
              <a:rPr kumimoji="1" lang="ja-JP" altLang="en-US" smtClean="0"/>
              <a:t>2025/7/9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8D65834A-D39F-F245-E41D-D8889B065B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BD1E9866-0EF1-D1C0-D3D0-675DFABA9E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9D9C7-B18F-4760-94FE-1AFEF11437D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096387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6570D023-9496-CE43-7699-14176389AF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C086E2C6-953B-AA62-3F23-3EFD0F1266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7D97C3DF-75D8-FFC6-592B-91D424EC8D1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B347146-F4F8-4B88-AEBD-833CC5AAFB89}" type="datetimeFigureOut">
              <a:rPr kumimoji="1" lang="ja-JP" altLang="en-US" smtClean="0"/>
              <a:t>2025/7/9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224888AB-922A-4C3E-F049-60FB5ACF40F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F15D5054-0DFC-78E3-2C49-EE9AC02DC7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539D9C7-B18F-4760-94FE-1AFEF11437D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477789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g"/><Relationship Id="rId4" Type="http://schemas.openxmlformats.org/officeDocument/2006/relationships/image" Target="../media/image1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g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AC01B16-86CE-AB02-0E24-9434D46FEC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5" name="コンテンツ プレースホルダー 4" descr="図形 が含まれている画像&#10;&#10;AI 生成コンテンツは誤りを含む可能性があります。">
            <a:extLst>
              <a:ext uri="{FF2B5EF4-FFF2-40B4-BE49-F238E27FC236}">
                <a16:creationId xmlns:a16="http://schemas.microsoft.com/office/drawing/2014/main" id="{7C58C7D2-62D6-F4E2-291F-F4060B7426A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1999" cy="6858000"/>
          </a:xfr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BAC66411-541E-0C38-0CDE-D4D35A011D72}"/>
              </a:ext>
            </a:extLst>
          </p:cNvPr>
          <p:cNvSpPr txBox="1"/>
          <p:nvPr/>
        </p:nvSpPr>
        <p:spPr>
          <a:xfrm>
            <a:off x="2742868" y="747476"/>
            <a:ext cx="84320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8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災害時に備えた</a:t>
            </a:r>
            <a:endParaRPr kumimoji="1" lang="en-US" altLang="ja-JP" sz="4800" b="1" dirty="0">
              <a:solidFill>
                <a:schemeClr val="tx2">
                  <a:lumMod val="90000"/>
                  <a:lumOff val="10000"/>
                </a:schemeClr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r>
              <a:rPr kumimoji="1" lang="ja-JP" altLang="en-US" sz="48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普段からの取り組みについて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F61E29C2-16E6-DC0E-FD50-FDF2982DD7F2}"/>
              </a:ext>
            </a:extLst>
          </p:cNvPr>
          <p:cNvSpPr txBox="1"/>
          <p:nvPr/>
        </p:nvSpPr>
        <p:spPr>
          <a:xfrm>
            <a:off x="693019" y="2967335"/>
            <a:ext cx="1082842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60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～白樺会の防災サポート制度～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D5DFBEAB-3288-DCD3-08BF-73C2CF3727AC}"/>
              </a:ext>
            </a:extLst>
          </p:cNvPr>
          <p:cNvSpPr txBox="1"/>
          <p:nvPr/>
        </p:nvSpPr>
        <p:spPr>
          <a:xfrm>
            <a:off x="7536582" y="4820334"/>
            <a:ext cx="43024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6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白樺会会長</a:t>
            </a:r>
            <a:endParaRPr kumimoji="1" lang="en-US" altLang="ja-JP" sz="3600" b="1" dirty="0">
              <a:solidFill>
                <a:schemeClr val="tx2">
                  <a:lumMod val="90000"/>
                  <a:lumOff val="10000"/>
                </a:schemeClr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r>
              <a:rPr lang="ja-JP" altLang="en-US" sz="36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小林澄夫</a:t>
            </a:r>
            <a:endParaRPr kumimoji="1" lang="ja-JP" altLang="en-US" sz="3600" b="1" dirty="0">
              <a:solidFill>
                <a:schemeClr val="tx2">
                  <a:lumMod val="90000"/>
                  <a:lumOff val="10000"/>
                </a:schemeClr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917362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8B1471-BA3E-A055-B236-A259E0B6A2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F4587DA-11A1-2F8B-F152-04B65FCEF7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5" name="コンテンツ プレースホルダー 4" descr="グラフ&#10;&#10;AI 生成コンテンツは誤りを含む可能性があります。">
            <a:extLst>
              <a:ext uri="{FF2B5EF4-FFF2-40B4-BE49-F238E27FC236}">
                <a16:creationId xmlns:a16="http://schemas.microsoft.com/office/drawing/2014/main" id="{44AE8898-06D4-9A9F-4018-BDEE667F2C4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2C0C614D-E56C-D4C1-75C5-72BB5EA291F8}"/>
              </a:ext>
            </a:extLst>
          </p:cNvPr>
          <p:cNvSpPr txBox="1"/>
          <p:nvPr/>
        </p:nvSpPr>
        <p:spPr>
          <a:xfrm>
            <a:off x="1564341" y="532510"/>
            <a:ext cx="105156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ja-JP" altLang="en-US" sz="4400" b="1" dirty="0">
                <a:solidFill>
                  <a:srgbClr val="00206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白樺会の防災サポート制度のコンセプト！</a:t>
            </a: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A5CC3B73-A0CE-348D-B81F-2A016EA9DD63}"/>
              </a:ext>
            </a:extLst>
          </p:cNvPr>
          <p:cNvSpPr/>
          <p:nvPr/>
        </p:nvSpPr>
        <p:spPr>
          <a:xfrm>
            <a:off x="959223" y="2104981"/>
            <a:ext cx="10641106" cy="2648038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3B58BEA1-C658-6B1F-CE13-164D3C61C24D}"/>
              </a:ext>
            </a:extLst>
          </p:cNvPr>
          <p:cNvSpPr txBox="1"/>
          <p:nvPr/>
        </p:nvSpPr>
        <p:spPr>
          <a:xfrm>
            <a:off x="1438834" y="2160388"/>
            <a:ext cx="1029148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7200" b="1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要支援者の安否確認！</a:t>
            </a:r>
            <a:endParaRPr kumimoji="1" lang="en-US" altLang="ja-JP" sz="7200" b="1" dirty="0">
              <a:solidFill>
                <a:schemeClr val="bg1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r>
              <a:rPr lang="ja-JP" altLang="en-US" sz="7200" b="1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（地震を想定）</a:t>
            </a:r>
            <a:endParaRPr kumimoji="1" lang="ja-JP" altLang="en-US" sz="7200" b="1" dirty="0">
              <a:solidFill>
                <a:schemeClr val="bg1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5ECFFD41-E892-A9A6-064B-4C2C8BD9F461}"/>
              </a:ext>
            </a:extLst>
          </p:cNvPr>
          <p:cNvSpPr txBox="1"/>
          <p:nvPr/>
        </p:nvSpPr>
        <p:spPr>
          <a:xfrm>
            <a:off x="1078992" y="5349240"/>
            <a:ext cx="108888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0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※</a:t>
            </a:r>
            <a:r>
              <a:rPr kumimoji="1" lang="ja-JP" altLang="en-US" sz="40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自助と公助の間の共助の位置づけの活動です</a:t>
            </a:r>
          </a:p>
        </p:txBody>
      </p:sp>
    </p:spTree>
    <p:extLst>
      <p:ext uri="{BB962C8B-B14F-4D97-AF65-F5344CB8AC3E}">
        <p14:creationId xmlns:p14="http://schemas.microsoft.com/office/powerpoint/2010/main" val="672508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F146D2-6FAF-5296-4E2A-1A7BAB2E6E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コンテンツ プレースホルダー 4" descr="グラフ&#10;&#10;AI 生成コンテンツは誤りを含む可能性があります。">
            <a:extLst>
              <a:ext uri="{FF2B5EF4-FFF2-40B4-BE49-F238E27FC236}">
                <a16:creationId xmlns:a16="http://schemas.microsoft.com/office/drawing/2014/main" id="{B9B3C98B-FF35-527E-9F60-C32F8AADC8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FD826AB1-011A-1262-07EE-8D66E817BA9D}"/>
              </a:ext>
            </a:extLst>
          </p:cNvPr>
          <p:cNvSpPr/>
          <p:nvPr/>
        </p:nvSpPr>
        <p:spPr>
          <a:xfrm>
            <a:off x="950256" y="3529935"/>
            <a:ext cx="9323294" cy="619503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ja-JP" altLang="en-US" sz="3200" b="1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　</a:t>
            </a:r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5560652B-E1D6-AB6D-6878-E766E7BFAFF5}"/>
              </a:ext>
            </a:extLst>
          </p:cNvPr>
          <p:cNvSpPr/>
          <p:nvPr/>
        </p:nvSpPr>
        <p:spPr>
          <a:xfrm>
            <a:off x="950255" y="4356971"/>
            <a:ext cx="9323293" cy="619503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DE248968-CF87-D0F8-1ABF-FB396B2F04B5}"/>
              </a:ext>
            </a:extLst>
          </p:cNvPr>
          <p:cNvSpPr/>
          <p:nvPr/>
        </p:nvSpPr>
        <p:spPr>
          <a:xfrm>
            <a:off x="950257" y="2718727"/>
            <a:ext cx="9323294" cy="619503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69705B30-B26C-6A87-C821-1D72E8DF48D1}"/>
              </a:ext>
            </a:extLst>
          </p:cNvPr>
          <p:cNvSpPr/>
          <p:nvPr/>
        </p:nvSpPr>
        <p:spPr>
          <a:xfrm>
            <a:off x="950258" y="1907519"/>
            <a:ext cx="9323293" cy="619503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DEC26261-A5C1-3F6D-A9F6-5CB143F5E0F4}"/>
              </a:ext>
            </a:extLst>
          </p:cNvPr>
          <p:cNvSpPr txBox="1"/>
          <p:nvPr/>
        </p:nvSpPr>
        <p:spPr>
          <a:xfrm>
            <a:off x="1452282" y="1907519"/>
            <a:ext cx="9323293" cy="47397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震度</a:t>
            </a:r>
            <a:r>
              <a:rPr kumimoji="1" lang="en-US" altLang="ja-JP" sz="3200" b="1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5</a:t>
            </a:r>
            <a:r>
              <a:rPr kumimoji="1" lang="ja-JP" altLang="en-US" sz="3200" b="1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弱以上の地震や災害発生時に</a:t>
            </a:r>
            <a:endParaRPr kumimoji="1" lang="en-US" altLang="ja-JP" sz="3200" dirty="0">
              <a:solidFill>
                <a:schemeClr val="bg1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endParaRPr lang="en-US" altLang="ja-JP" sz="2000" dirty="0"/>
          </a:p>
          <a:p>
            <a:r>
              <a:rPr kumimoji="1" lang="ja-JP" altLang="en-US" sz="3200" b="1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まずは自身や家族の安全を確保</a:t>
            </a:r>
            <a:endParaRPr kumimoji="1" lang="en-US" altLang="ja-JP" sz="3200" b="1" dirty="0">
              <a:solidFill>
                <a:schemeClr val="bg1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endParaRPr lang="en-US" altLang="ja-JP" sz="2400" b="1" dirty="0">
              <a:solidFill>
                <a:schemeClr val="bg1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r>
              <a:rPr lang="ja-JP" altLang="en-US" sz="3200" b="1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要支援者を訪問（電話）・安否確認</a:t>
            </a:r>
            <a:endParaRPr lang="en-US" altLang="ja-JP" b="1" dirty="0">
              <a:solidFill>
                <a:schemeClr val="bg1"/>
              </a:solidFill>
            </a:endParaRPr>
          </a:p>
          <a:p>
            <a:endParaRPr kumimoji="1" lang="en-US" altLang="ja-JP" sz="2000" b="1" dirty="0">
              <a:solidFill>
                <a:schemeClr val="bg1"/>
              </a:solidFill>
            </a:endParaRPr>
          </a:p>
          <a:p>
            <a:r>
              <a:rPr kumimoji="1" lang="ja-JP" altLang="en-US" sz="3200" b="1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関係機関への連絡や避難所への避難へと繋げる</a:t>
            </a:r>
            <a:endParaRPr kumimoji="1" lang="en-US" altLang="ja-JP" sz="3200" b="1" dirty="0">
              <a:solidFill>
                <a:schemeClr val="bg1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endParaRPr lang="en-US" altLang="ja-JP" sz="3200" b="1" dirty="0"/>
          </a:p>
          <a:p>
            <a:r>
              <a:rPr kumimoji="1" lang="en-US" altLang="ja-JP" sz="24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※</a:t>
            </a:r>
            <a:r>
              <a:rPr kumimoji="1" lang="ja-JP" altLang="en-US" sz="24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原則として救助活動など危険な行動は想定していません。</a:t>
            </a:r>
            <a:endParaRPr kumimoji="1" lang="en-US" altLang="ja-JP" sz="2400" b="1" dirty="0">
              <a:solidFill>
                <a:schemeClr val="tx2">
                  <a:lumMod val="90000"/>
                  <a:lumOff val="10000"/>
                </a:schemeClr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endParaRPr lang="en-US" altLang="ja-JP" sz="3200" b="1" dirty="0"/>
          </a:p>
          <a:p>
            <a:endParaRPr kumimoji="1" lang="ja-JP" altLang="en-US" dirty="0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C451844B-E8CD-C22D-0E66-EB687FF8B66E}"/>
              </a:ext>
            </a:extLst>
          </p:cNvPr>
          <p:cNvSpPr txBox="1"/>
          <p:nvPr/>
        </p:nvSpPr>
        <p:spPr>
          <a:xfrm>
            <a:off x="1780672" y="573733"/>
            <a:ext cx="94162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000" b="1" dirty="0">
                <a:solidFill>
                  <a:srgbClr val="00206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防災サポーターの災害発生時の基本行動</a:t>
            </a:r>
            <a:endParaRPr kumimoji="1" lang="en-US" altLang="ja-JP" sz="4000" b="1" dirty="0">
              <a:solidFill>
                <a:srgbClr val="002060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72603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CF8246-01DC-6B82-1B64-EC5FFC1CA9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203CA88-A2C3-56AC-2E58-8122D571B1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5" name="コンテンツ プレースホルダー 4" descr="グラフ&#10;&#10;AI 生成コンテンツは誤りを含む可能性があります。">
            <a:extLst>
              <a:ext uri="{FF2B5EF4-FFF2-40B4-BE49-F238E27FC236}">
                <a16:creationId xmlns:a16="http://schemas.microsoft.com/office/drawing/2014/main" id="{4E8BC974-990E-9E7E-EB90-5A4794DC99B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7" y="3733"/>
            <a:ext cx="12185363" cy="6854267"/>
          </a:xfr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6FE635C0-7EA8-913F-AAF2-0A5BF7A9B311}"/>
              </a:ext>
            </a:extLst>
          </p:cNvPr>
          <p:cNvSpPr txBox="1"/>
          <p:nvPr/>
        </p:nvSpPr>
        <p:spPr>
          <a:xfrm>
            <a:off x="1780672" y="573733"/>
            <a:ext cx="834944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400" b="1" dirty="0">
                <a:solidFill>
                  <a:srgbClr val="00206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平時の防災サポーター活動</a:t>
            </a:r>
            <a:endParaRPr kumimoji="1" lang="en-US" altLang="ja-JP" sz="4400" b="1" dirty="0">
              <a:solidFill>
                <a:srgbClr val="002060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0DDB0DAA-4C80-A2A0-36D9-2023E7CD3CBE}"/>
              </a:ext>
            </a:extLst>
          </p:cNvPr>
          <p:cNvSpPr txBox="1"/>
          <p:nvPr/>
        </p:nvSpPr>
        <p:spPr>
          <a:xfrm>
            <a:off x="744072" y="1690688"/>
            <a:ext cx="10345270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600" b="1" dirty="0">
                <a:solidFill>
                  <a:srgbClr val="00B0F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「防災だより」</a:t>
            </a:r>
            <a:r>
              <a:rPr kumimoji="1" lang="ja-JP" altLang="en-US" sz="3600" b="1" dirty="0">
                <a:solidFill>
                  <a:srgbClr val="00206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の内容を検討・発行</a:t>
            </a:r>
            <a:endParaRPr kumimoji="1" lang="en-US" altLang="ja-JP" sz="3600" b="1" dirty="0">
              <a:solidFill>
                <a:srgbClr val="002060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endParaRPr kumimoji="1" lang="en-US" altLang="ja-JP" sz="3200" b="1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endParaRPr lang="en-US" altLang="ja-JP" sz="3200" b="1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r>
              <a:rPr kumimoji="1" lang="ja-JP" altLang="en-US" sz="3600" b="1" dirty="0">
                <a:solidFill>
                  <a:srgbClr val="00206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防災だよりを携えて、要支援者訪問活動</a:t>
            </a:r>
            <a:endParaRPr kumimoji="1" lang="en-US" altLang="ja-JP" sz="3600" b="1" dirty="0">
              <a:solidFill>
                <a:srgbClr val="002060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r>
              <a:rPr lang="ja-JP" altLang="en-US" sz="3600" b="1" dirty="0">
                <a:solidFill>
                  <a:srgbClr val="00B0F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顔</a:t>
            </a:r>
            <a:r>
              <a:rPr kumimoji="1" lang="ja-JP" altLang="en-US" sz="3600" b="1" dirty="0">
                <a:solidFill>
                  <a:srgbClr val="00B0F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の見えるコミュニケーション</a:t>
            </a:r>
            <a:r>
              <a:rPr kumimoji="1" lang="ja-JP" altLang="en-US" sz="3600" b="1" dirty="0">
                <a:solidFill>
                  <a:srgbClr val="00206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づくり</a:t>
            </a:r>
            <a:endParaRPr kumimoji="1" lang="en-US" altLang="ja-JP" sz="3600" b="1" dirty="0">
              <a:solidFill>
                <a:srgbClr val="002060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endParaRPr kumimoji="1" lang="en-US" altLang="ja-JP" sz="3200" b="1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endParaRPr lang="en-US" altLang="ja-JP" sz="3200" b="1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r>
              <a:rPr kumimoji="1" lang="ja-JP" altLang="en-US" sz="3600" b="1" dirty="0">
                <a:solidFill>
                  <a:srgbClr val="00B0F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防災グループ</a:t>
            </a:r>
            <a:r>
              <a:rPr kumimoji="1" lang="en-US" altLang="ja-JP" sz="3600" b="1" dirty="0">
                <a:solidFill>
                  <a:srgbClr val="00B0F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LINE</a:t>
            </a:r>
            <a:r>
              <a:rPr kumimoji="1" lang="ja-JP" altLang="en-US" sz="3600" b="1" dirty="0">
                <a:solidFill>
                  <a:srgbClr val="00206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で、情報共有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E0DF3DBF-F9E9-A626-3F02-957C3D16B0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1541" y="2799312"/>
            <a:ext cx="2057801" cy="1536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A915F7BB-D84E-56CB-54DD-FD7C945F9B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5464" y="1551782"/>
            <a:ext cx="1270987" cy="1643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図 6" descr="グラフィカル ユーザー インターフェイス, アプリケーション&#10;&#10;AI 生成コンテンツは誤りを含む可能性があります。">
            <a:extLst>
              <a:ext uri="{FF2B5EF4-FFF2-40B4-BE49-F238E27FC236}">
                <a16:creationId xmlns:a16="http://schemas.microsoft.com/office/drawing/2014/main" id="{D912DFE0-A141-04CF-3116-F48A10AD50D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3074" y="4438882"/>
            <a:ext cx="1766102" cy="2157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4861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E65BEC-1EA8-7E98-3BCA-1587A43852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A5C292B-49C8-FBA5-F911-3C44EE8C0C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5" name="コンテンツ プレースホルダー 4" descr="グラフ&#10;&#10;AI 生成コンテンツは誤りを含む可能性があります。">
            <a:extLst>
              <a:ext uri="{FF2B5EF4-FFF2-40B4-BE49-F238E27FC236}">
                <a16:creationId xmlns:a16="http://schemas.microsoft.com/office/drawing/2014/main" id="{8ADDB1DC-71DA-2E89-CF3E-C8BBC5E4C5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7" y="3733"/>
            <a:ext cx="12185363" cy="6854267"/>
          </a:xfr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23144987-12E1-03BD-6814-740E45290A13}"/>
              </a:ext>
            </a:extLst>
          </p:cNvPr>
          <p:cNvSpPr txBox="1"/>
          <p:nvPr/>
        </p:nvSpPr>
        <p:spPr>
          <a:xfrm>
            <a:off x="1780672" y="573733"/>
            <a:ext cx="834944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400" b="1" dirty="0">
                <a:solidFill>
                  <a:srgbClr val="00206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要支援者・防災サポーター支給品</a:t>
            </a:r>
            <a:endParaRPr kumimoji="1" lang="en-US" altLang="ja-JP" sz="4400" b="1" dirty="0">
              <a:solidFill>
                <a:srgbClr val="002060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9A986709-F90D-B757-DE99-603BEEC019DC}"/>
              </a:ext>
            </a:extLst>
          </p:cNvPr>
          <p:cNvSpPr txBox="1"/>
          <p:nvPr/>
        </p:nvSpPr>
        <p:spPr>
          <a:xfrm>
            <a:off x="744072" y="1690688"/>
            <a:ext cx="10345270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600" b="1" dirty="0">
                <a:solidFill>
                  <a:schemeClr val="tx2">
                    <a:lumMod val="90000"/>
                    <a:lumOff val="10000"/>
                  </a:schemeClr>
                </a:solidFill>
                <a:highlight>
                  <a:srgbClr val="FFFF00"/>
                </a:highlight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・要支援者には</a:t>
            </a:r>
            <a:endParaRPr kumimoji="1" lang="en-US" altLang="ja-JP" sz="3600" b="1" dirty="0">
              <a:solidFill>
                <a:schemeClr val="tx2">
                  <a:lumMod val="90000"/>
                  <a:lumOff val="10000"/>
                </a:schemeClr>
              </a:solidFill>
              <a:highlight>
                <a:srgbClr val="FFFF00"/>
              </a:highlight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r>
              <a:rPr lang="ja-JP" altLang="en-US" sz="36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安否確認用</a:t>
            </a:r>
            <a:endParaRPr lang="en-US" altLang="ja-JP" sz="3600" b="1" dirty="0">
              <a:solidFill>
                <a:schemeClr val="tx2">
                  <a:lumMod val="90000"/>
                  <a:lumOff val="10000"/>
                </a:schemeClr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r>
              <a:rPr lang="ja-JP" altLang="en-US" sz="36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玄関掲示用カード</a:t>
            </a:r>
            <a:endParaRPr lang="en-US" altLang="ja-JP" sz="3600" b="1" dirty="0">
              <a:solidFill>
                <a:schemeClr val="tx2">
                  <a:lumMod val="90000"/>
                  <a:lumOff val="10000"/>
                </a:schemeClr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endParaRPr kumimoji="1" lang="en-US" altLang="ja-JP" sz="3600" b="1" dirty="0">
              <a:solidFill>
                <a:schemeClr val="tx2">
                  <a:lumMod val="90000"/>
                  <a:lumOff val="10000"/>
                </a:schemeClr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endParaRPr lang="en-US" altLang="ja-JP" sz="3600" b="1" dirty="0">
              <a:solidFill>
                <a:schemeClr val="tx2">
                  <a:lumMod val="90000"/>
                  <a:lumOff val="10000"/>
                </a:schemeClr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r>
              <a:rPr kumimoji="1" lang="ja-JP" altLang="en-US" sz="3600" b="1" dirty="0">
                <a:solidFill>
                  <a:schemeClr val="tx2">
                    <a:lumMod val="90000"/>
                    <a:lumOff val="10000"/>
                  </a:schemeClr>
                </a:solidFill>
                <a:highlight>
                  <a:srgbClr val="FFFF00"/>
                </a:highlight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・サポーターには</a:t>
            </a:r>
            <a:endParaRPr kumimoji="1" lang="en-US" altLang="ja-JP" sz="3600" b="1" dirty="0">
              <a:solidFill>
                <a:schemeClr val="tx2">
                  <a:lumMod val="90000"/>
                  <a:lumOff val="10000"/>
                </a:schemeClr>
              </a:solidFill>
              <a:highlight>
                <a:srgbClr val="FFFF00"/>
              </a:highlight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r>
              <a:rPr lang="ja-JP" altLang="en-US" sz="36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スマホ用携帯充電器</a:t>
            </a:r>
            <a:endParaRPr lang="en-US" altLang="ja-JP" sz="3600" b="1" dirty="0">
              <a:solidFill>
                <a:schemeClr val="tx2">
                  <a:lumMod val="90000"/>
                  <a:lumOff val="10000"/>
                </a:schemeClr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r>
              <a:rPr lang="ja-JP" altLang="en-US" sz="36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サポーター腕章（訪問時腕に着用）</a:t>
            </a:r>
            <a:endParaRPr kumimoji="1" lang="en-US" altLang="ja-JP" sz="3600" b="1" dirty="0">
              <a:solidFill>
                <a:srgbClr val="002060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endParaRPr kumimoji="1" lang="en-US" altLang="ja-JP" sz="3200" b="1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endParaRPr lang="en-US" altLang="ja-JP" sz="3200" b="1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pic>
        <p:nvPicPr>
          <p:cNvPr id="7" name="図 6" descr="円 が含まれている画像&#10;&#10;AI 生成コンテンツは誤りを含む可能性があります。">
            <a:extLst>
              <a:ext uri="{FF2B5EF4-FFF2-40B4-BE49-F238E27FC236}">
                <a16:creationId xmlns:a16="http://schemas.microsoft.com/office/drawing/2014/main" id="{EAD015B4-D0C6-A748-D5B7-B8D2573EC6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55038">
            <a:off x="5297130" y="1573769"/>
            <a:ext cx="2036796" cy="2715729"/>
          </a:xfrm>
          <a:prstGeom prst="rect">
            <a:avLst/>
          </a:prstGeom>
        </p:spPr>
      </p:pic>
      <p:pic>
        <p:nvPicPr>
          <p:cNvPr id="9" name="図 8" descr="ロゴ&#10;&#10;AI 生成コンテンツは誤りを含む可能性があります。">
            <a:extLst>
              <a:ext uri="{FF2B5EF4-FFF2-40B4-BE49-F238E27FC236}">
                <a16:creationId xmlns:a16="http://schemas.microsoft.com/office/drawing/2014/main" id="{2E17445D-96BF-50DE-658A-22D7E62A5D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7990">
            <a:off x="7986966" y="1556404"/>
            <a:ext cx="2036796" cy="2715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384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0086C1-1928-9FB7-B672-BE085E8DEF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44448D2-A9D4-69FA-7E52-F4F436589B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5" name="コンテンツ プレースホルダー 4" descr="グラフ&#10;&#10;AI 生成コンテンツは誤りを含む可能性があります。">
            <a:extLst>
              <a:ext uri="{FF2B5EF4-FFF2-40B4-BE49-F238E27FC236}">
                <a16:creationId xmlns:a16="http://schemas.microsoft.com/office/drawing/2014/main" id="{633FFA3C-CC0C-AA66-2F7F-A097C0F809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5363" cy="6854267"/>
          </a:xfr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2DD6E807-B317-73CF-BB7D-EFA45D4E4B08}"/>
              </a:ext>
            </a:extLst>
          </p:cNvPr>
          <p:cNvSpPr txBox="1"/>
          <p:nvPr/>
        </p:nvSpPr>
        <p:spPr>
          <a:xfrm>
            <a:off x="1780672" y="573733"/>
            <a:ext cx="834944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400" b="1" dirty="0">
                <a:solidFill>
                  <a:srgbClr val="00206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防災だより</a:t>
            </a:r>
            <a:endParaRPr kumimoji="1" lang="en-US" altLang="ja-JP" sz="4400" b="1" dirty="0">
              <a:solidFill>
                <a:srgbClr val="002060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7166AB99-C041-EF7F-66ED-64275ACA840D}"/>
              </a:ext>
            </a:extLst>
          </p:cNvPr>
          <p:cNvSpPr txBox="1"/>
          <p:nvPr/>
        </p:nvSpPr>
        <p:spPr>
          <a:xfrm>
            <a:off x="1035423" y="1457606"/>
            <a:ext cx="1012115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b="1" dirty="0">
                <a:solidFill>
                  <a:srgbClr val="00206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現在</a:t>
            </a:r>
            <a:r>
              <a:rPr lang="en-US" altLang="ja-JP" sz="3200" b="1" dirty="0">
                <a:solidFill>
                  <a:srgbClr val="00B0F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No.</a:t>
            </a:r>
            <a:r>
              <a:rPr lang="ja-JP" altLang="en-US" sz="3200" b="1" dirty="0">
                <a:solidFill>
                  <a:srgbClr val="00B0F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１０</a:t>
            </a:r>
            <a:r>
              <a:rPr lang="ja-JP" altLang="en-US" sz="3200" b="1" dirty="0">
                <a:solidFill>
                  <a:srgbClr val="00206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まで発行</a:t>
            </a:r>
            <a:r>
              <a:rPr kumimoji="1" lang="ja-JP" altLang="en-US" sz="3200" b="1" dirty="0">
                <a:solidFill>
                  <a:srgbClr val="00206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（前会長が原案作成）</a:t>
            </a:r>
            <a:endParaRPr kumimoji="1" lang="en-US" altLang="ja-JP" sz="3200" b="1" dirty="0">
              <a:solidFill>
                <a:srgbClr val="002060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r>
              <a:rPr kumimoji="1" lang="ja-JP" altLang="en-US" sz="3200" b="1" dirty="0">
                <a:solidFill>
                  <a:srgbClr val="00206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地域内の</a:t>
            </a:r>
            <a:r>
              <a:rPr kumimoji="1" lang="ja-JP" altLang="en-US" sz="3200" b="1" dirty="0">
                <a:solidFill>
                  <a:srgbClr val="00B0F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全世帯、関連機関</a:t>
            </a:r>
            <a:r>
              <a:rPr kumimoji="1" lang="ja-JP" altLang="en-US" sz="3200" b="1" dirty="0">
                <a:solidFill>
                  <a:srgbClr val="00206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に配付</a:t>
            </a:r>
            <a:endParaRPr kumimoji="1" lang="en-US" altLang="ja-JP" sz="3200" b="1" dirty="0">
              <a:solidFill>
                <a:srgbClr val="002060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pic>
        <p:nvPicPr>
          <p:cNvPr id="9" name="図 8" descr="テキスト&#10;&#10;AI 生成コンテンツは誤りを含む可能性があります。">
            <a:extLst>
              <a:ext uri="{FF2B5EF4-FFF2-40B4-BE49-F238E27FC236}">
                <a16:creationId xmlns:a16="http://schemas.microsoft.com/office/drawing/2014/main" id="{5CD7C1DA-F583-7EB8-254D-E17735F5E6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8342" y="2649256"/>
            <a:ext cx="2600391" cy="3675330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390F554E-89E6-ED43-6B6A-8733A83760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3930" y="2654449"/>
            <a:ext cx="2668564" cy="3776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図 6" descr="グラフィカル ユーザー インターフェイス, テキスト&#10;&#10;AI 生成コンテンツは誤りを含む可能性があります。">
            <a:extLst>
              <a:ext uri="{FF2B5EF4-FFF2-40B4-BE49-F238E27FC236}">
                <a16:creationId xmlns:a16="http://schemas.microsoft.com/office/drawing/2014/main" id="{6B4939FB-B1DF-94C7-598F-E318E2B278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731" y="2608937"/>
            <a:ext cx="2743583" cy="3905795"/>
          </a:xfrm>
          <a:prstGeom prst="rect">
            <a:avLst/>
          </a:prstGeom>
        </p:spPr>
      </p:pic>
      <p:pic>
        <p:nvPicPr>
          <p:cNvPr id="11" name="図 10" descr="テキスト&#10;&#10;AI 生成コンテンツは誤りを含む可能性があります。">
            <a:extLst>
              <a:ext uri="{FF2B5EF4-FFF2-40B4-BE49-F238E27FC236}">
                <a16:creationId xmlns:a16="http://schemas.microsoft.com/office/drawing/2014/main" id="{291986E7-585A-05B0-C343-F435D3DC5D3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0688" y="2608937"/>
            <a:ext cx="2600391" cy="3675330"/>
          </a:xfrm>
          <a:prstGeom prst="rect">
            <a:avLst/>
          </a:prstGeom>
        </p:spPr>
      </p:pic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7672EBE8-2034-53CB-4EC4-2F499DBB2FE6}"/>
              </a:ext>
            </a:extLst>
          </p:cNvPr>
          <p:cNvSpPr txBox="1"/>
          <p:nvPr/>
        </p:nvSpPr>
        <p:spPr>
          <a:xfrm>
            <a:off x="7571042" y="3856979"/>
            <a:ext cx="7796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800" dirty="0"/>
              <a:t>～</a:t>
            </a: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BF5D6806-B996-B4B5-834D-6DB1D456C676}"/>
              </a:ext>
            </a:extLst>
          </p:cNvPr>
          <p:cNvSpPr txBox="1"/>
          <p:nvPr/>
        </p:nvSpPr>
        <p:spPr>
          <a:xfrm>
            <a:off x="1472665" y="6180257"/>
            <a:ext cx="92595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　　　</a:t>
            </a:r>
            <a:r>
              <a:rPr lang="en-US" altLang="ja-JP" dirty="0"/>
              <a:t>No.1</a:t>
            </a:r>
            <a:r>
              <a:rPr lang="ja-JP" altLang="en-US" dirty="0"/>
              <a:t>　　　　　　　</a:t>
            </a:r>
            <a:r>
              <a:rPr lang="en-US" altLang="ja-JP" dirty="0"/>
              <a:t>No.2</a:t>
            </a:r>
            <a:r>
              <a:rPr lang="ja-JP" altLang="en-US" dirty="0"/>
              <a:t>　　　　　　</a:t>
            </a:r>
            <a:r>
              <a:rPr lang="en-US" altLang="ja-JP" dirty="0"/>
              <a:t>No.3</a:t>
            </a:r>
            <a:r>
              <a:rPr lang="ja-JP" altLang="en-US" dirty="0"/>
              <a:t>　　　　　　～　　　　　</a:t>
            </a:r>
            <a:r>
              <a:rPr lang="en-US" altLang="ja-JP" dirty="0"/>
              <a:t>No.10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164838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37F588-3DB2-4FFC-616C-38BB29628D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913BAD3-6953-2CA6-E3F6-B5ACEB66B6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5" name="コンテンツ プレースホルダー 4" descr="グラフ&#10;&#10;AI 生成コンテンツは誤りを含む可能性があります。">
            <a:extLst>
              <a:ext uri="{FF2B5EF4-FFF2-40B4-BE49-F238E27FC236}">
                <a16:creationId xmlns:a16="http://schemas.microsoft.com/office/drawing/2014/main" id="{8350917C-2D8D-AE7D-1138-376FA91B2F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7" y="3733"/>
            <a:ext cx="12185363" cy="6854267"/>
          </a:xfr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F76A891D-634B-3790-11BE-34740E0FAC25}"/>
              </a:ext>
            </a:extLst>
          </p:cNvPr>
          <p:cNvSpPr txBox="1"/>
          <p:nvPr/>
        </p:nvSpPr>
        <p:spPr>
          <a:xfrm>
            <a:off x="1780672" y="573733"/>
            <a:ext cx="834944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4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サポーターの任期</a:t>
            </a:r>
            <a:endParaRPr kumimoji="1" lang="en-US" altLang="ja-JP" sz="4400" b="1" dirty="0">
              <a:solidFill>
                <a:schemeClr val="tx2">
                  <a:lumMod val="90000"/>
                  <a:lumOff val="10000"/>
                </a:schemeClr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A26518F5-B957-0236-9FD1-1F402E85B76A}"/>
              </a:ext>
            </a:extLst>
          </p:cNvPr>
          <p:cNvSpPr txBox="1"/>
          <p:nvPr/>
        </p:nvSpPr>
        <p:spPr>
          <a:xfrm>
            <a:off x="968188" y="1690688"/>
            <a:ext cx="10121153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48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◆</a:t>
            </a:r>
            <a:r>
              <a:rPr kumimoji="1" lang="ja-JP" altLang="en-US" sz="48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応募されたサポーターは</a:t>
            </a:r>
            <a:r>
              <a:rPr kumimoji="1" lang="en-US" altLang="ja-JP" sz="4800" b="1" dirty="0">
                <a:solidFill>
                  <a:srgbClr val="00B0F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2</a:t>
            </a:r>
            <a:r>
              <a:rPr kumimoji="1" lang="ja-JP" altLang="en-US" sz="4800" b="1" dirty="0">
                <a:solidFill>
                  <a:srgbClr val="00B0F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年更新</a:t>
            </a:r>
            <a:endParaRPr kumimoji="1" lang="en-US" altLang="ja-JP" sz="4800" b="1" dirty="0">
              <a:solidFill>
                <a:srgbClr val="00B0F0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endParaRPr lang="en-US" altLang="ja-JP" sz="4800" b="1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r>
              <a:rPr kumimoji="1" lang="ja-JP" altLang="en-US" sz="48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◆</a:t>
            </a:r>
            <a:r>
              <a:rPr kumimoji="1" lang="ja-JP" altLang="en-US" sz="48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班長時に防犯防災部に所属した</a:t>
            </a:r>
            <a:endParaRPr kumimoji="1" lang="en-US" altLang="ja-JP" sz="4800" b="1" dirty="0">
              <a:solidFill>
                <a:schemeClr val="tx2">
                  <a:lumMod val="90000"/>
                  <a:lumOff val="10000"/>
                </a:schemeClr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r>
              <a:rPr lang="ja-JP" altLang="en-US" sz="4800" b="1" dirty="0">
                <a:solidFill>
                  <a:schemeClr val="tx2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 </a:t>
            </a:r>
            <a:r>
              <a:rPr kumimoji="1" lang="ja-JP" altLang="en-US" sz="48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班長は</a:t>
            </a:r>
            <a:r>
              <a:rPr kumimoji="1" lang="en-US" altLang="ja-JP" sz="4800" b="1" dirty="0">
                <a:solidFill>
                  <a:srgbClr val="00B0F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1</a:t>
            </a:r>
            <a:r>
              <a:rPr kumimoji="1" lang="ja-JP" altLang="en-US" sz="4800" b="1" dirty="0">
                <a:solidFill>
                  <a:srgbClr val="00B0F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年更新</a:t>
            </a:r>
            <a:endParaRPr kumimoji="1" lang="en-US" altLang="ja-JP" sz="4800" b="1" dirty="0">
              <a:solidFill>
                <a:srgbClr val="00B0F0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r>
              <a:rPr kumimoji="1" lang="ja-JP" altLang="en-US" sz="4800" b="1" dirty="0">
                <a:solidFill>
                  <a:schemeClr val="tx2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   </a:t>
            </a:r>
            <a:r>
              <a:rPr kumimoji="1" lang="ja-JP" altLang="en-US" sz="48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⇒任期終了後に</a:t>
            </a:r>
            <a:r>
              <a:rPr lang="ja-JP" altLang="en-US" sz="48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継続確認</a:t>
            </a:r>
            <a:endParaRPr kumimoji="1" lang="en-US" altLang="ja-JP" sz="4800" b="1" dirty="0">
              <a:solidFill>
                <a:schemeClr val="tx2">
                  <a:lumMod val="90000"/>
                  <a:lumOff val="10000"/>
                </a:schemeClr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endParaRPr kumimoji="1" lang="en-US" altLang="ja-JP" sz="4800" b="1" dirty="0">
              <a:solidFill>
                <a:schemeClr val="tx2">
                  <a:lumMod val="90000"/>
                  <a:lumOff val="10000"/>
                </a:schemeClr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endParaRPr lang="en-US" altLang="ja-JP" sz="3200" b="1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11012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DE982F-43AB-70E4-EEC4-D7CF07CF59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BBD546F-CB9F-6593-4118-6CE06EB760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5" name="コンテンツ プレースホルダー 4" descr="グラフ&#10;&#10;AI 生成コンテンツは誤りを含む可能性があります。">
            <a:extLst>
              <a:ext uri="{FF2B5EF4-FFF2-40B4-BE49-F238E27FC236}">
                <a16:creationId xmlns:a16="http://schemas.microsoft.com/office/drawing/2014/main" id="{43536C32-1AC5-F7D8-936E-AC88A2C3C6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7" y="3733"/>
            <a:ext cx="12185363" cy="6854267"/>
          </a:xfr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6D316589-87FD-B181-181B-C79DE5A1CA09}"/>
              </a:ext>
            </a:extLst>
          </p:cNvPr>
          <p:cNvSpPr txBox="1"/>
          <p:nvPr/>
        </p:nvSpPr>
        <p:spPr>
          <a:xfrm>
            <a:off x="1780672" y="573733"/>
            <a:ext cx="834944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4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情報管理</a:t>
            </a:r>
            <a:endParaRPr kumimoji="1" lang="en-US" altLang="ja-JP" sz="4400" b="1" dirty="0">
              <a:solidFill>
                <a:schemeClr val="tx2">
                  <a:lumMod val="90000"/>
                  <a:lumOff val="10000"/>
                </a:schemeClr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B1A12D4D-1B86-9D78-F62C-5212DD13699D}"/>
              </a:ext>
            </a:extLst>
          </p:cNvPr>
          <p:cNvSpPr txBox="1"/>
          <p:nvPr/>
        </p:nvSpPr>
        <p:spPr>
          <a:xfrm>
            <a:off x="968188" y="1690688"/>
            <a:ext cx="10121153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40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提出された個人情報は、白樺会で定められた</a:t>
            </a:r>
            <a:r>
              <a:rPr lang="ja-JP" altLang="en-US" sz="4000" b="1" dirty="0">
                <a:solidFill>
                  <a:schemeClr val="tx2">
                    <a:lumMod val="90000"/>
                    <a:lumOff val="10000"/>
                  </a:schemeClr>
                </a:solidFill>
                <a:highlight>
                  <a:srgbClr val="FFFF00"/>
                </a:highlight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「個人情報取り扱い方法」</a:t>
            </a:r>
            <a:r>
              <a:rPr lang="ja-JP" altLang="en-US" sz="40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に基づき</a:t>
            </a:r>
            <a:endParaRPr lang="en-US" altLang="ja-JP" sz="4000" b="1" dirty="0">
              <a:solidFill>
                <a:schemeClr val="tx2">
                  <a:lumMod val="90000"/>
                  <a:lumOff val="10000"/>
                </a:schemeClr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 algn="ctr"/>
            <a:endParaRPr kumimoji="1" lang="en-US" altLang="ja-JP" sz="3600" b="1" dirty="0">
              <a:highlight>
                <a:srgbClr val="FFFF00"/>
              </a:highlight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 algn="ctr"/>
            <a:endParaRPr lang="en-US" altLang="ja-JP" sz="3600" b="1" dirty="0">
              <a:highlight>
                <a:srgbClr val="FFFF00"/>
              </a:highlight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 algn="ctr"/>
            <a:endParaRPr kumimoji="1" lang="en-US" altLang="ja-JP" sz="3600" b="1" dirty="0">
              <a:highlight>
                <a:srgbClr val="FFFF00"/>
              </a:highlight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 algn="ctr"/>
            <a:r>
              <a:rPr kumimoji="1" lang="ja-JP" altLang="en-US" sz="44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個人情報資料は</a:t>
            </a:r>
            <a:r>
              <a:rPr kumimoji="1" lang="ja-JP" altLang="en-US" sz="4400" b="1" dirty="0">
                <a:solidFill>
                  <a:srgbClr val="00B0F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金庫保管</a:t>
            </a:r>
            <a:endParaRPr kumimoji="1" lang="en-US" altLang="ja-JP" sz="4400" b="1" dirty="0">
              <a:solidFill>
                <a:srgbClr val="00B0F0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 algn="ctr"/>
            <a:r>
              <a:rPr kumimoji="1" lang="ja-JP" altLang="en-US" sz="44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不要情報は</a:t>
            </a:r>
            <a:r>
              <a:rPr kumimoji="1" lang="ja-JP" altLang="en-US" sz="4400" b="1" dirty="0">
                <a:solidFill>
                  <a:srgbClr val="00B0F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専用シュレッダー処理</a:t>
            </a:r>
            <a:endParaRPr kumimoji="1" lang="en-US" altLang="ja-JP" sz="4400" b="1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 algn="ctr"/>
            <a:endParaRPr lang="en-US" altLang="ja-JP" sz="3200" b="1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6" name="矢印: 下 5">
            <a:extLst>
              <a:ext uri="{FF2B5EF4-FFF2-40B4-BE49-F238E27FC236}">
                <a16:creationId xmlns:a16="http://schemas.microsoft.com/office/drawing/2014/main" id="{B57486FC-AA37-A06D-6162-02BB1FDFD3B4}"/>
              </a:ext>
            </a:extLst>
          </p:cNvPr>
          <p:cNvSpPr/>
          <p:nvPr/>
        </p:nvSpPr>
        <p:spPr>
          <a:xfrm>
            <a:off x="5226389" y="3295936"/>
            <a:ext cx="1206998" cy="978408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9" name="図 8" descr="グラフィカル ユーザー インターフェイス, アイコン&#10;&#10;AI 生成コンテンツは誤りを含む可能性があります。">
            <a:extLst>
              <a:ext uri="{FF2B5EF4-FFF2-40B4-BE49-F238E27FC236}">
                <a16:creationId xmlns:a16="http://schemas.microsoft.com/office/drawing/2014/main" id="{4512DFD3-8CC4-6956-29D8-99A0E46E35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4025" y="4100512"/>
            <a:ext cx="1422400" cy="1066800"/>
          </a:xfrm>
          <a:prstGeom prst="rect">
            <a:avLst/>
          </a:prstGeom>
        </p:spPr>
      </p:pic>
      <p:pic>
        <p:nvPicPr>
          <p:cNvPr id="11" name="図 10" descr="アイコン&#10;&#10;AI 生成コンテンツは誤りを含む可能性があります。">
            <a:extLst>
              <a:ext uri="{FF2B5EF4-FFF2-40B4-BE49-F238E27FC236}">
                <a16:creationId xmlns:a16="http://schemas.microsoft.com/office/drawing/2014/main" id="{8ECEF06E-F0F3-B8F4-8C9F-8358233A67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4708" y="4509247"/>
            <a:ext cx="1420470" cy="1857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9834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BCF0A9-F903-9B3C-18ED-B08CC5B012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6FDC7C6-79F1-4C68-9606-2F04405E37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5" name="コンテンツ プレースホルダー 4" descr="グラフ&#10;&#10;AI 生成コンテンツは誤りを含む可能性があります。">
            <a:extLst>
              <a:ext uri="{FF2B5EF4-FFF2-40B4-BE49-F238E27FC236}">
                <a16:creationId xmlns:a16="http://schemas.microsoft.com/office/drawing/2014/main" id="{B062840F-EA88-E313-72F4-A04670FB070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7" y="3733"/>
            <a:ext cx="12185363" cy="6854267"/>
          </a:xfr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696FFC7E-4DEC-BF1B-2F5D-3098091A7E17}"/>
              </a:ext>
            </a:extLst>
          </p:cNvPr>
          <p:cNvSpPr/>
          <p:nvPr/>
        </p:nvSpPr>
        <p:spPr>
          <a:xfrm>
            <a:off x="2061881" y="5167312"/>
            <a:ext cx="7658103" cy="735106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800" b="1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要支援者</a:t>
            </a:r>
          </a:p>
        </p:txBody>
      </p:sp>
      <p:cxnSp>
        <p:nvCxnSpPr>
          <p:cNvPr id="12" name="直線コネクタ 11">
            <a:extLst>
              <a:ext uri="{FF2B5EF4-FFF2-40B4-BE49-F238E27FC236}">
                <a16:creationId xmlns:a16="http://schemas.microsoft.com/office/drawing/2014/main" id="{D7D1001B-F928-1F14-EBEC-EA17BF0A39D0}"/>
              </a:ext>
            </a:extLst>
          </p:cNvPr>
          <p:cNvCxnSpPr/>
          <p:nvPr/>
        </p:nvCxnSpPr>
        <p:spPr>
          <a:xfrm>
            <a:off x="5791200" y="2419633"/>
            <a:ext cx="0" cy="32342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直線コネクタ 15">
            <a:extLst>
              <a:ext uri="{FF2B5EF4-FFF2-40B4-BE49-F238E27FC236}">
                <a16:creationId xmlns:a16="http://schemas.microsoft.com/office/drawing/2014/main" id="{A9D61B59-E00C-CCC5-1FC7-6207617021EB}"/>
              </a:ext>
            </a:extLst>
          </p:cNvPr>
          <p:cNvCxnSpPr/>
          <p:nvPr/>
        </p:nvCxnSpPr>
        <p:spPr>
          <a:xfrm>
            <a:off x="5791200" y="3471863"/>
            <a:ext cx="0" cy="32342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四角形: 角を丸くする 27">
            <a:extLst>
              <a:ext uri="{FF2B5EF4-FFF2-40B4-BE49-F238E27FC236}">
                <a16:creationId xmlns:a16="http://schemas.microsoft.com/office/drawing/2014/main" id="{F392E6B3-47C9-E9E5-D25F-34B7F086E751}"/>
              </a:ext>
            </a:extLst>
          </p:cNvPr>
          <p:cNvSpPr/>
          <p:nvPr/>
        </p:nvSpPr>
        <p:spPr>
          <a:xfrm>
            <a:off x="2472015" y="1506071"/>
            <a:ext cx="5627602" cy="3209364"/>
          </a:xfrm>
          <a:prstGeom prst="roundRect">
            <a:avLst/>
          </a:prstGeom>
          <a:solidFill>
            <a:schemeClr val="tx2">
              <a:lumMod val="10000"/>
              <a:lumOff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23" name="直線矢印コネクタ 22">
            <a:extLst>
              <a:ext uri="{FF2B5EF4-FFF2-40B4-BE49-F238E27FC236}">
                <a16:creationId xmlns:a16="http://schemas.microsoft.com/office/drawing/2014/main" id="{A1DB826A-A8E0-A891-2D94-F7FCF9643B50}"/>
              </a:ext>
            </a:extLst>
          </p:cNvPr>
          <p:cNvCxnSpPr/>
          <p:nvPr/>
        </p:nvCxnSpPr>
        <p:spPr>
          <a:xfrm flipH="1">
            <a:off x="4433047" y="4524093"/>
            <a:ext cx="524435" cy="643219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直線矢印コネクタ 24">
            <a:extLst>
              <a:ext uri="{FF2B5EF4-FFF2-40B4-BE49-F238E27FC236}">
                <a16:creationId xmlns:a16="http://schemas.microsoft.com/office/drawing/2014/main" id="{3A747D7B-7A30-BE30-2F8B-F40140590714}"/>
              </a:ext>
            </a:extLst>
          </p:cNvPr>
          <p:cNvCxnSpPr/>
          <p:nvPr/>
        </p:nvCxnSpPr>
        <p:spPr>
          <a:xfrm>
            <a:off x="6526306" y="4524093"/>
            <a:ext cx="623047" cy="643219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直線矢印コネクタ 26">
            <a:extLst>
              <a:ext uri="{FF2B5EF4-FFF2-40B4-BE49-F238E27FC236}">
                <a16:creationId xmlns:a16="http://schemas.microsoft.com/office/drawing/2014/main" id="{9470AAB1-EE11-858D-09FE-3206B855A0AF}"/>
              </a:ext>
            </a:extLst>
          </p:cNvPr>
          <p:cNvCxnSpPr/>
          <p:nvPr/>
        </p:nvCxnSpPr>
        <p:spPr>
          <a:xfrm>
            <a:off x="5791199" y="4524093"/>
            <a:ext cx="0" cy="643219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2ACE46FA-4B45-7149-F91B-C73EA9FD4C86}"/>
              </a:ext>
            </a:extLst>
          </p:cNvPr>
          <p:cNvSpPr/>
          <p:nvPr/>
        </p:nvSpPr>
        <p:spPr>
          <a:xfrm>
            <a:off x="4437529" y="1684527"/>
            <a:ext cx="2711822" cy="735106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800" b="1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会長</a:t>
            </a: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943DF39B-D1B6-07CF-055D-21D9FB558F13}"/>
              </a:ext>
            </a:extLst>
          </p:cNvPr>
          <p:cNvSpPr/>
          <p:nvPr/>
        </p:nvSpPr>
        <p:spPr>
          <a:xfrm>
            <a:off x="4433047" y="2745440"/>
            <a:ext cx="2716306" cy="735106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800" b="1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防犯防災部長</a:t>
            </a:r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948AF275-1EB0-09D5-FDF5-E50D60D5D810}"/>
              </a:ext>
            </a:extLst>
          </p:cNvPr>
          <p:cNvSpPr/>
          <p:nvPr/>
        </p:nvSpPr>
        <p:spPr>
          <a:xfrm>
            <a:off x="3675529" y="3788987"/>
            <a:ext cx="4231341" cy="735106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800" b="1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防災サポーター</a:t>
            </a:r>
          </a:p>
        </p:txBody>
      </p:sp>
      <p:cxnSp>
        <p:nvCxnSpPr>
          <p:cNvPr id="18" name="直線矢印コネクタ 17">
            <a:extLst>
              <a:ext uri="{FF2B5EF4-FFF2-40B4-BE49-F238E27FC236}">
                <a16:creationId xmlns:a16="http://schemas.microsoft.com/office/drawing/2014/main" id="{500E891C-1832-8E9D-BF31-2C3284F16238}"/>
              </a:ext>
            </a:extLst>
          </p:cNvPr>
          <p:cNvCxnSpPr>
            <a:cxnSpLocks/>
          </p:cNvCxnSpPr>
          <p:nvPr/>
        </p:nvCxnSpPr>
        <p:spPr>
          <a:xfrm flipH="1">
            <a:off x="2411506" y="4524093"/>
            <a:ext cx="1604682" cy="643219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直線矢印コネクタ 19">
            <a:extLst>
              <a:ext uri="{FF2B5EF4-FFF2-40B4-BE49-F238E27FC236}">
                <a16:creationId xmlns:a16="http://schemas.microsoft.com/office/drawing/2014/main" id="{4786263D-B92A-743F-954F-33F854FDCA0A}"/>
              </a:ext>
            </a:extLst>
          </p:cNvPr>
          <p:cNvCxnSpPr>
            <a:cxnSpLocks/>
          </p:cNvCxnSpPr>
          <p:nvPr/>
        </p:nvCxnSpPr>
        <p:spPr>
          <a:xfrm>
            <a:off x="7646894" y="4524093"/>
            <a:ext cx="1891553" cy="643219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直線矢印コネクタ 29">
            <a:extLst>
              <a:ext uri="{FF2B5EF4-FFF2-40B4-BE49-F238E27FC236}">
                <a16:creationId xmlns:a16="http://schemas.microsoft.com/office/drawing/2014/main" id="{94987073-FFBA-AD50-2CE4-E4C387C1899F}"/>
              </a:ext>
            </a:extLst>
          </p:cNvPr>
          <p:cNvCxnSpPr/>
          <p:nvPr/>
        </p:nvCxnSpPr>
        <p:spPr>
          <a:xfrm>
            <a:off x="5791199" y="2419633"/>
            <a:ext cx="0" cy="317124"/>
          </a:xfrm>
          <a:prstGeom prst="straightConnector1">
            <a:avLst/>
          </a:prstGeom>
          <a:ln w="38100"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直線矢印コネクタ 31">
            <a:extLst>
              <a:ext uri="{FF2B5EF4-FFF2-40B4-BE49-F238E27FC236}">
                <a16:creationId xmlns:a16="http://schemas.microsoft.com/office/drawing/2014/main" id="{B1433520-780C-1099-B36D-1223E773C1C8}"/>
              </a:ext>
            </a:extLst>
          </p:cNvPr>
          <p:cNvCxnSpPr/>
          <p:nvPr/>
        </p:nvCxnSpPr>
        <p:spPr>
          <a:xfrm>
            <a:off x="5791199" y="3480546"/>
            <a:ext cx="0" cy="308441"/>
          </a:xfrm>
          <a:prstGeom prst="straightConnector1">
            <a:avLst/>
          </a:prstGeom>
          <a:ln w="38100"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CD776B78-5695-048B-D985-39660BC1781C}"/>
              </a:ext>
            </a:extLst>
          </p:cNvPr>
          <p:cNvSpPr txBox="1"/>
          <p:nvPr/>
        </p:nvSpPr>
        <p:spPr>
          <a:xfrm>
            <a:off x="2390774" y="2185617"/>
            <a:ext cx="2971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b="1" dirty="0">
                <a:solidFill>
                  <a:schemeClr val="tx2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・サポート会議</a:t>
            </a:r>
            <a:endParaRPr kumimoji="1" lang="en-US" altLang="ja-JP" sz="2400" b="1" dirty="0">
              <a:solidFill>
                <a:schemeClr val="tx2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r>
              <a:rPr kumimoji="1" lang="ja-JP" altLang="en-US" sz="2400" b="1" dirty="0">
                <a:solidFill>
                  <a:schemeClr val="tx2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・防災グループ</a:t>
            </a:r>
            <a:endParaRPr kumimoji="1" lang="en-US" altLang="ja-JP" sz="2400" b="1" dirty="0">
              <a:solidFill>
                <a:schemeClr val="tx2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r>
              <a:rPr lang="ja-JP" altLang="en-US" sz="2400" b="1" dirty="0">
                <a:solidFill>
                  <a:schemeClr val="tx2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</a:t>
            </a:r>
            <a:r>
              <a:rPr kumimoji="1" lang="en-US" altLang="ja-JP" sz="2400" b="1" dirty="0">
                <a:solidFill>
                  <a:schemeClr val="tx2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LINE</a:t>
            </a:r>
            <a:endParaRPr kumimoji="1" lang="ja-JP" altLang="en-US" sz="2400" b="1" dirty="0">
              <a:solidFill>
                <a:schemeClr val="tx2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BE77DC30-3BA3-99DB-D5FC-7D3F201A8019}"/>
              </a:ext>
            </a:extLst>
          </p:cNvPr>
          <p:cNvSpPr txBox="1"/>
          <p:nvPr/>
        </p:nvSpPr>
        <p:spPr>
          <a:xfrm>
            <a:off x="1780672" y="573733"/>
            <a:ext cx="834944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4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通常時・有事の連絡体制</a:t>
            </a:r>
            <a:endParaRPr kumimoji="1" lang="en-US" altLang="ja-JP" sz="4400" b="1" dirty="0">
              <a:solidFill>
                <a:schemeClr val="tx2">
                  <a:lumMod val="90000"/>
                  <a:lumOff val="10000"/>
                </a:schemeClr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42" name="四角形: 角を丸くする 41">
            <a:extLst>
              <a:ext uri="{FF2B5EF4-FFF2-40B4-BE49-F238E27FC236}">
                <a16:creationId xmlns:a16="http://schemas.microsoft.com/office/drawing/2014/main" id="{CE47D4B0-09E8-E0D0-7F4E-4998161DA398}"/>
              </a:ext>
            </a:extLst>
          </p:cNvPr>
          <p:cNvSpPr/>
          <p:nvPr/>
        </p:nvSpPr>
        <p:spPr>
          <a:xfrm>
            <a:off x="8220635" y="1506071"/>
            <a:ext cx="3056965" cy="3209364"/>
          </a:xfrm>
          <a:prstGeom prst="roundRect">
            <a:avLst/>
          </a:prstGeom>
          <a:solidFill>
            <a:schemeClr val="tx2">
              <a:lumMod val="10000"/>
              <a:lumOff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4385172D-9DCB-3A83-571F-5A51D5C2BC20}"/>
              </a:ext>
            </a:extLst>
          </p:cNvPr>
          <p:cNvSpPr/>
          <p:nvPr/>
        </p:nvSpPr>
        <p:spPr>
          <a:xfrm>
            <a:off x="8393206" y="1681724"/>
            <a:ext cx="2711822" cy="735106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800" b="1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役員会</a:t>
            </a:r>
          </a:p>
        </p:txBody>
      </p:sp>
      <p:sp>
        <p:nvSpPr>
          <p:cNvPr id="38" name="正方形/長方形 37">
            <a:extLst>
              <a:ext uri="{FF2B5EF4-FFF2-40B4-BE49-F238E27FC236}">
                <a16:creationId xmlns:a16="http://schemas.microsoft.com/office/drawing/2014/main" id="{F1DC340E-C6C0-0ECC-B30B-8A81D4C72EAF}"/>
              </a:ext>
            </a:extLst>
          </p:cNvPr>
          <p:cNvSpPr/>
          <p:nvPr/>
        </p:nvSpPr>
        <p:spPr>
          <a:xfrm>
            <a:off x="8410016" y="2750764"/>
            <a:ext cx="2711822" cy="678236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800" b="1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班長</a:t>
            </a:r>
          </a:p>
        </p:txBody>
      </p:sp>
      <p:cxnSp>
        <p:nvCxnSpPr>
          <p:cNvPr id="41" name="直線矢印コネクタ 40">
            <a:extLst>
              <a:ext uri="{FF2B5EF4-FFF2-40B4-BE49-F238E27FC236}">
                <a16:creationId xmlns:a16="http://schemas.microsoft.com/office/drawing/2014/main" id="{504B8BBC-8B99-FF36-D38B-B6E6B3FDF5BC}"/>
              </a:ext>
            </a:extLst>
          </p:cNvPr>
          <p:cNvCxnSpPr>
            <a:cxnSpLocks/>
          </p:cNvCxnSpPr>
          <p:nvPr/>
        </p:nvCxnSpPr>
        <p:spPr>
          <a:xfrm flipV="1">
            <a:off x="7149351" y="2049277"/>
            <a:ext cx="1243855" cy="2803"/>
          </a:xfrm>
          <a:prstGeom prst="straightConnector1">
            <a:avLst/>
          </a:prstGeom>
          <a:ln w="38100"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直線矢印コネクタ 38">
            <a:extLst>
              <a:ext uri="{FF2B5EF4-FFF2-40B4-BE49-F238E27FC236}">
                <a16:creationId xmlns:a16="http://schemas.microsoft.com/office/drawing/2014/main" id="{3640E6CB-F1C5-A569-2B7A-21F41FDD987F}"/>
              </a:ext>
            </a:extLst>
          </p:cNvPr>
          <p:cNvCxnSpPr/>
          <p:nvPr/>
        </p:nvCxnSpPr>
        <p:spPr>
          <a:xfrm>
            <a:off x="9719984" y="2416830"/>
            <a:ext cx="0" cy="317124"/>
          </a:xfrm>
          <a:prstGeom prst="straightConnector1">
            <a:avLst/>
          </a:prstGeom>
          <a:ln w="38100"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テキスト ボックス 42">
            <a:extLst>
              <a:ext uri="{FF2B5EF4-FFF2-40B4-BE49-F238E27FC236}">
                <a16:creationId xmlns:a16="http://schemas.microsoft.com/office/drawing/2014/main" id="{5F7861C8-3232-8F8B-D1CB-17BA827A1889}"/>
              </a:ext>
            </a:extLst>
          </p:cNvPr>
          <p:cNvSpPr txBox="1"/>
          <p:nvPr/>
        </p:nvSpPr>
        <p:spPr>
          <a:xfrm>
            <a:off x="8332697" y="3487093"/>
            <a:ext cx="28664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b="1" dirty="0">
                <a:solidFill>
                  <a:schemeClr val="tx2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班長グループ</a:t>
            </a:r>
            <a:r>
              <a:rPr kumimoji="1" lang="en-US" altLang="ja-JP" sz="2400" b="1" dirty="0">
                <a:solidFill>
                  <a:schemeClr val="tx2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LINE</a:t>
            </a:r>
            <a:endParaRPr kumimoji="1" lang="ja-JP" altLang="en-US" sz="2400" b="1" dirty="0">
              <a:solidFill>
                <a:schemeClr val="tx2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3" name="四角形: 角を丸くする 2">
            <a:extLst>
              <a:ext uri="{FF2B5EF4-FFF2-40B4-BE49-F238E27FC236}">
                <a16:creationId xmlns:a16="http://schemas.microsoft.com/office/drawing/2014/main" id="{6152CFE0-7AF4-E2B9-E076-A94E465FC72B}"/>
              </a:ext>
            </a:extLst>
          </p:cNvPr>
          <p:cNvSpPr/>
          <p:nvPr/>
        </p:nvSpPr>
        <p:spPr>
          <a:xfrm>
            <a:off x="393879" y="1506071"/>
            <a:ext cx="2001936" cy="1965792"/>
          </a:xfrm>
          <a:prstGeom prst="roundRect">
            <a:avLst/>
          </a:prstGeom>
          <a:solidFill>
            <a:schemeClr val="tx2">
              <a:lumMod val="10000"/>
              <a:lumOff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13255AB4-9B6B-E08E-D1A0-600C8440A8B8}"/>
              </a:ext>
            </a:extLst>
          </p:cNvPr>
          <p:cNvSpPr/>
          <p:nvPr/>
        </p:nvSpPr>
        <p:spPr>
          <a:xfrm>
            <a:off x="502025" y="1690688"/>
            <a:ext cx="1797418" cy="735106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400" b="1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青葉町自治連合会</a:t>
            </a:r>
            <a:endParaRPr kumimoji="1" lang="ja-JP" altLang="en-US" sz="2400" b="1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1EB72F15-79A5-2623-47CC-D02C9AF2B1CE}"/>
              </a:ext>
            </a:extLst>
          </p:cNvPr>
          <p:cNvSpPr txBox="1"/>
          <p:nvPr/>
        </p:nvSpPr>
        <p:spPr>
          <a:xfrm>
            <a:off x="424710" y="2610411"/>
            <a:ext cx="19358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b="1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役員会オープンチャット</a:t>
            </a:r>
          </a:p>
        </p:txBody>
      </p:sp>
      <p:cxnSp>
        <p:nvCxnSpPr>
          <p:cNvPr id="11" name="直線矢印コネクタ 10">
            <a:extLst>
              <a:ext uri="{FF2B5EF4-FFF2-40B4-BE49-F238E27FC236}">
                <a16:creationId xmlns:a16="http://schemas.microsoft.com/office/drawing/2014/main" id="{BFB082FF-D961-C23C-13DC-092E9B2BF5A9}"/>
              </a:ext>
            </a:extLst>
          </p:cNvPr>
          <p:cNvCxnSpPr>
            <a:cxnSpLocks/>
          </p:cNvCxnSpPr>
          <p:nvPr/>
        </p:nvCxnSpPr>
        <p:spPr>
          <a:xfrm>
            <a:off x="2299443" y="2032402"/>
            <a:ext cx="2133604" cy="0"/>
          </a:xfrm>
          <a:prstGeom prst="straightConnector1">
            <a:avLst/>
          </a:prstGeom>
          <a:ln w="38100"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408217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1A4026-01A9-0418-CFA5-D9505370E3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0242678-147E-7DDC-F373-0931BD4071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5" name="コンテンツ プレースホルダー 4" descr="グラフ&#10;&#10;AI 生成コンテンツは誤りを含む可能性があります。">
            <a:extLst>
              <a:ext uri="{FF2B5EF4-FFF2-40B4-BE49-F238E27FC236}">
                <a16:creationId xmlns:a16="http://schemas.microsoft.com/office/drawing/2014/main" id="{F5BF7676-D4C2-E13E-7DB9-645A5EAB35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33"/>
            <a:ext cx="12185363" cy="6854267"/>
          </a:xfr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F1128100-1E9E-AF03-2F4F-88CE9D284CA5}"/>
              </a:ext>
            </a:extLst>
          </p:cNvPr>
          <p:cNvSpPr txBox="1"/>
          <p:nvPr/>
        </p:nvSpPr>
        <p:spPr>
          <a:xfrm>
            <a:off x="1780672" y="573733"/>
            <a:ext cx="834944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4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ホームページで専用ページ設定</a:t>
            </a:r>
            <a:endParaRPr kumimoji="1" lang="en-US" altLang="ja-JP" sz="4400" b="1" dirty="0">
              <a:solidFill>
                <a:schemeClr val="tx2">
                  <a:lumMod val="90000"/>
                  <a:lumOff val="10000"/>
                </a:schemeClr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77E7C1A2-7999-7F60-4804-82D922918D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ja-JP" altLang="en-US"/>
          </a:p>
        </p:txBody>
      </p:sp>
      <p:pic>
        <p:nvPicPr>
          <p:cNvPr id="8" name="図 7" descr="グラフィカル ユーザー インターフェイス, Web サイト&#10;&#10;AI 生成コンテンツは誤りを含む可能性があります。">
            <a:extLst>
              <a:ext uri="{FF2B5EF4-FFF2-40B4-BE49-F238E27FC236}">
                <a16:creationId xmlns:a16="http://schemas.microsoft.com/office/drawing/2014/main" id="{36371067-F289-D734-C9B9-EBADDF62DA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646" y="2131170"/>
            <a:ext cx="5315682" cy="2715982"/>
          </a:xfrm>
          <a:prstGeom prst="rect">
            <a:avLst/>
          </a:prstGeom>
        </p:spPr>
      </p:pic>
      <p:pic>
        <p:nvPicPr>
          <p:cNvPr id="10" name="図 9" descr="テキスト&#10;&#10;AI 生成コンテンツは誤りを含む可能性があります。">
            <a:extLst>
              <a:ext uri="{FF2B5EF4-FFF2-40B4-BE49-F238E27FC236}">
                <a16:creationId xmlns:a16="http://schemas.microsoft.com/office/drawing/2014/main" id="{F19321A3-C057-A667-CC73-F24189631E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2291" y="2092788"/>
            <a:ext cx="4224921" cy="3196021"/>
          </a:xfrm>
          <a:prstGeom prst="rect">
            <a:avLst/>
          </a:prstGeom>
        </p:spPr>
      </p:pic>
      <p:sp>
        <p:nvSpPr>
          <p:cNvPr id="11" name="矢印: 右 10">
            <a:extLst>
              <a:ext uri="{FF2B5EF4-FFF2-40B4-BE49-F238E27FC236}">
                <a16:creationId xmlns:a16="http://schemas.microsoft.com/office/drawing/2014/main" id="{F1CD6C94-67BC-D2A5-D725-3378AC28BDBC}"/>
              </a:ext>
            </a:extLst>
          </p:cNvPr>
          <p:cNvSpPr/>
          <p:nvPr/>
        </p:nvSpPr>
        <p:spPr>
          <a:xfrm>
            <a:off x="5749584" y="3300148"/>
            <a:ext cx="582707" cy="48463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C131A99A-C47F-6160-3609-8F1C7B0040CD}"/>
              </a:ext>
            </a:extLst>
          </p:cNvPr>
          <p:cNvSpPr txBox="1"/>
          <p:nvPr/>
        </p:nvSpPr>
        <p:spPr>
          <a:xfrm>
            <a:off x="2203298" y="1511073"/>
            <a:ext cx="88143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b="1" u="sng" dirty="0">
                <a:solidFill>
                  <a:schemeClr val="tx2"/>
                </a:solidFill>
                <a:highlight>
                  <a:srgbClr val="FFFF00"/>
                </a:highlight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TOP</a:t>
            </a:r>
            <a:r>
              <a:rPr kumimoji="1" lang="ja-JP" altLang="en-US" sz="2800" b="1" u="sng" dirty="0">
                <a:solidFill>
                  <a:schemeClr val="tx2"/>
                </a:solidFill>
                <a:highlight>
                  <a:srgbClr val="FFFF00"/>
                </a:highlight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ページバナー</a:t>
            </a:r>
            <a:r>
              <a:rPr lang="ja-JP" altLang="en-US" sz="2800" b="1" dirty="0">
                <a:solidFill>
                  <a:schemeClr val="tx2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　</a:t>
            </a:r>
            <a:r>
              <a:rPr kumimoji="1" lang="ja-JP" altLang="en-US" sz="2800" b="1" dirty="0">
                <a:solidFill>
                  <a:schemeClr val="tx2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から　</a:t>
            </a:r>
            <a:r>
              <a:rPr kumimoji="1" lang="ja-JP" altLang="en-US" sz="2800" b="1" u="sng" dirty="0">
                <a:solidFill>
                  <a:schemeClr val="tx2"/>
                </a:solidFill>
                <a:highlight>
                  <a:srgbClr val="FFFF00"/>
                </a:highlight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防災サポーターページ</a:t>
            </a:r>
            <a:r>
              <a:rPr kumimoji="1" lang="ja-JP" altLang="en-US" sz="2800" b="1" dirty="0">
                <a:solidFill>
                  <a:schemeClr val="tx2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へ</a:t>
            </a: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F928EA24-C19D-62AA-626A-9F8DA7A26AD7}"/>
              </a:ext>
            </a:extLst>
          </p:cNvPr>
          <p:cNvSpPr txBox="1"/>
          <p:nvPr/>
        </p:nvSpPr>
        <p:spPr>
          <a:xfrm>
            <a:off x="437248" y="5337556"/>
            <a:ext cx="995284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tx2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説明・防災だよりのサムネイル表示（</a:t>
            </a:r>
            <a:r>
              <a:rPr kumimoji="1" lang="en-US" altLang="ja-JP" sz="3200" b="1" dirty="0">
                <a:solidFill>
                  <a:schemeClr val="tx2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PDF</a:t>
            </a:r>
            <a:r>
              <a:rPr kumimoji="1" lang="ja-JP" altLang="en-US" sz="3200" b="1" dirty="0">
                <a:solidFill>
                  <a:schemeClr val="tx2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にリンク）</a:t>
            </a:r>
            <a:endParaRPr kumimoji="1" lang="en-US" altLang="ja-JP" sz="3200" b="1" dirty="0">
              <a:solidFill>
                <a:schemeClr val="tx2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r>
              <a:rPr lang="ja-JP" altLang="en-US" sz="3200" b="1" dirty="0">
                <a:solidFill>
                  <a:schemeClr val="tx2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要支援者・サポーター応募のメールフォーム設置</a:t>
            </a:r>
            <a:endParaRPr kumimoji="1" lang="ja-JP" altLang="en-US" sz="3200" b="1" dirty="0">
              <a:solidFill>
                <a:schemeClr val="tx2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cxnSp>
        <p:nvCxnSpPr>
          <p:cNvPr id="7" name="直線矢印コネクタ 6">
            <a:extLst>
              <a:ext uri="{FF2B5EF4-FFF2-40B4-BE49-F238E27FC236}">
                <a16:creationId xmlns:a16="http://schemas.microsoft.com/office/drawing/2014/main" id="{B5A8A543-5F78-A9EE-DF70-6A19D8C1DD75}"/>
              </a:ext>
            </a:extLst>
          </p:cNvPr>
          <p:cNvCxnSpPr>
            <a:cxnSpLocks/>
          </p:cNvCxnSpPr>
          <p:nvPr/>
        </p:nvCxnSpPr>
        <p:spPr>
          <a:xfrm>
            <a:off x="3415553" y="1963271"/>
            <a:ext cx="878541" cy="1821509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17825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A0B9FD-DD31-D4C1-5619-A3F1C58168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FDAE5DC-F107-1AFB-4587-A2A00C0250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5" name="コンテンツ プレースホルダー 4" descr="グラフ&#10;&#10;AI 生成コンテンツは誤りを含む可能性があります。">
            <a:extLst>
              <a:ext uri="{FF2B5EF4-FFF2-40B4-BE49-F238E27FC236}">
                <a16:creationId xmlns:a16="http://schemas.microsoft.com/office/drawing/2014/main" id="{9268A801-3F96-CFA0-9B8D-37F35EC482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7" y="0"/>
            <a:ext cx="12185363" cy="6854267"/>
          </a:xfr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689B5037-142A-C799-A53A-99A0AE7971C4}"/>
              </a:ext>
            </a:extLst>
          </p:cNvPr>
          <p:cNvSpPr txBox="1"/>
          <p:nvPr/>
        </p:nvSpPr>
        <p:spPr>
          <a:xfrm>
            <a:off x="1780672" y="573733"/>
            <a:ext cx="83494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8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活動紹介折パンフレット</a:t>
            </a:r>
            <a:endParaRPr kumimoji="1" lang="en-US" altLang="ja-JP" sz="4800" b="1" dirty="0">
              <a:solidFill>
                <a:schemeClr val="tx2">
                  <a:lumMod val="90000"/>
                  <a:lumOff val="10000"/>
                </a:schemeClr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pic>
        <p:nvPicPr>
          <p:cNvPr id="8" name="図 7" descr="テキスト が含まれている画像&#10;&#10;AI 生成コンテンツは誤りを含む可能性があります。">
            <a:extLst>
              <a:ext uri="{FF2B5EF4-FFF2-40B4-BE49-F238E27FC236}">
                <a16:creationId xmlns:a16="http://schemas.microsoft.com/office/drawing/2014/main" id="{14C3E564-D7A7-1B45-E428-CF720CEED0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1807" y="3264687"/>
            <a:ext cx="4445140" cy="3154041"/>
          </a:xfrm>
          <a:prstGeom prst="rect">
            <a:avLst/>
          </a:prstGeom>
        </p:spPr>
      </p:pic>
      <p:pic>
        <p:nvPicPr>
          <p:cNvPr id="10" name="図 9" descr="テキスト&#10;&#10;AI 生成コンテンツは誤りを含む可能性があります。">
            <a:extLst>
              <a:ext uri="{FF2B5EF4-FFF2-40B4-BE49-F238E27FC236}">
                <a16:creationId xmlns:a16="http://schemas.microsoft.com/office/drawing/2014/main" id="{3A9581B9-9D8B-E510-C233-C43EEE4DBD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6354" y="3264688"/>
            <a:ext cx="4445136" cy="3154039"/>
          </a:xfrm>
          <a:prstGeom prst="rect">
            <a:avLst/>
          </a:prstGeom>
        </p:spPr>
      </p:pic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EB3CB696-A160-C53D-470E-18E044A68CB6}"/>
              </a:ext>
            </a:extLst>
          </p:cNvPr>
          <p:cNvSpPr txBox="1"/>
          <p:nvPr/>
        </p:nvSpPr>
        <p:spPr>
          <a:xfrm>
            <a:off x="838200" y="1696490"/>
            <a:ext cx="105156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A4</a:t>
            </a:r>
            <a:r>
              <a:rPr kumimoji="1" lang="ja-JP" altLang="en-US" sz="44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両面二つ折り</a:t>
            </a:r>
            <a:endParaRPr kumimoji="1" lang="en-US" altLang="ja-JP" sz="4400" b="1" dirty="0">
              <a:solidFill>
                <a:schemeClr val="tx2">
                  <a:lumMod val="90000"/>
                  <a:lumOff val="10000"/>
                </a:schemeClr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r>
              <a:rPr kumimoji="1" lang="ja-JP" altLang="en-US" sz="44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訪問時・勧誘時・外部に対する説明に使用</a:t>
            </a:r>
          </a:p>
        </p:txBody>
      </p:sp>
    </p:spTree>
    <p:extLst>
      <p:ext uri="{BB962C8B-B14F-4D97-AF65-F5344CB8AC3E}">
        <p14:creationId xmlns:p14="http://schemas.microsoft.com/office/powerpoint/2010/main" val="3784600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E24643-FD96-4A94-C7C0-CC03A40000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254C09F-5B1F-FB14-B147-EF92C0841C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5" name="コンテンツ プレースホルダー 4" descr="グラフ&#10;&#10;AI 生成コンテンツは誤りを含む可能性があります。">
            <a:extLst>
              <a:ext uri="{FF2B5EF4-FFF2-40B4-BE49-F238E27FC236}">
                <a16:creationId xmlns:a16="http://schemas.microsoft.com/office/drawing/2014/main" id="{E4E80FD0-F411-AEB9-03AC-05FDAB9A841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7" y="3733"/>
            <a:ext cx="12185363" cy="6854267"/>
          </a:xfr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650BEB81-D87E-18BD-7BDE-AB8AEC948041}"/>
              </a:ext>
            </a:extLst>
          </p:cNvPr>
          <p:cNvSpPr txBox="1"/>
          <p:nvPr/>
        </p:nvSpPr>
        <p:spPr>
          <a:xfrm>
            <a:off x="1780672" y="573733"/>
            <a:ext cx="83494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8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白樺会とは？</a:t>
            </a:r>
            <a:endParaRPr kumimoji="1" lang="en-US" altLang="ja-JP" sz="4800" b="1" dirty="0">
              <a:solidFill>
                <a:schemeClr val="tx2">
                  <a:lumMod val="90000"/>
                  <a:lumOff val="10000"/>
                </a:schemeClr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6D7FC677-CBB5-1E42-7182-8AEB0E33FC0A}"/>
              </a:ext>
            </a:extLst>
          </p:cNvPr>
          <p:cNvSpPr txBox="1"/>
          <p:nvPr/>
        </p:nvSpPr>
        <p:spPr>
          <a:xfrm>
            <a:off x="968188" y="1690688"/>
            <a:ext cx="1082040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48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◆</a:t>
            </a:r>
            <a:r>
              <a:rPr kumimoji="1" lang="en-US" altLang="ja-JP" sz="48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1968</a:t>
            </a:r>
            <a:r>
              <a:rPr kumimoji="1" lang="ja-JP" altLang="en-US" sz="48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年設立（創立</a:t>
            </a:r>
            <a:r>
              <a:rPr kumimoji="1" lang="en-US" altLang="ja-JP" sz="48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57</a:t>
            </a:r>
            <a:r>
              <a:rPr kumimoji="1" lang="ja-JP" altLang="en-US" sz="48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年）</a:t>
            </a:r>
            <a:endParaRPr kumimoji="1" lang="en-US" altLang="ja-JP" sz="4800" b="1" dirty="0">
              <a:solidFill>
                <a:schemeClr val="tx2">
                  <a:lumMod val="90000"/>
                  <a:lumOff val="10000"/>
                </a:schemeClr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endParaRPr kumimoji="1" lang="en-US" altLang="ja-JP" sz="4800" b="1" dirty="0">
              <a:solidFill>
                <a:schemeClr val="tx2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r>
              <a:rPr lang="ja-JP" altLang="en-US" sz="48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◆青葉町自治連合会所属の単位町内会</a:t>
            </a:r>
            <a:endParaRPr lang="en-US" altLang="ja-JP" sz="4800" b="1" dirty="0">
              <a:solidFill>
                <a:schemeClr val="tx2">
                  <a:lumMod val="90000"/>
                  <a:lumOff val="10000"/>
                </a:schemeClr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r>
              <a:rPr lang="ja-JP" altLang="en-US" sz="48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 青葉町</a:t>
            </a:r>
            <a:r>
              <a:rPr lang="en-US" altLang="ja-JP" sz="48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3</a:t>
            </a:r>
            <a:r>
              <a:rPr lang="ja-JP" altLang="en-US" sz="48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丁目・</a:t>
            </a:r>
            <a:r>
              <a:rPr lang="en-US" altLang="ja-JP" sz="48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6</a:t>
            </a:r>
            <a:r>
              <a:rPr lang="ja-JP" altLang="en-US" sz="48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丁目・</a:t>
            </a:r>
            <a:r>
              <a:rPr lang="en-US" altLang="ja-JP" sz="48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7</a:t>
            </a:r>
            <a:r>
              <a:rPr lang="ja-JP" altLang="en-US" sz="48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丁目</a:t>
            </a:r>
            <a:endParaRPr lang="en-US" altLang="ja-JP" sz="4800" b="1" dirty="0">
              <a:solidFill>
                <a:schemeClr val="tx2">
                  <a:lumMod val="90000"/>
                  <a:lumOff val="10000"/>
                </a:schemeClr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r>
              <a:rPr lang="ja-JP" altLang="en-US" sz="48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   戸建て・分譲マンション</a:t>
            </a:r>
            <a:endParaRPr lang="en-US" altLang="ja-JP" sz="4800" b="1" dirty="0">
              <a:solidFill>
                <a:schemeClr val="tx2">
                  <a:lumMod val="90000"/>
                  <a:lumOff val="10000"/>
                </a:schemeClr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r>
              <a:rPr lang="ja-JP" altLang="en-US" sz="48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   賃貸マンション地区</a:t>
            </a:r>
            <a:endParaRPr lang="en-US" altLang="ja-JP" sz="4800" b="1" dirty="0">
              <a:solidFill>
                <a:schemeClr val="tx2">
                  <a:lumMod val="90000"/>
                  <a:lumOff val="10000"/>
                </a:schemeClr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r>
              <a:rPr lang="ja-JP" altLang="en-US" sz="4800" b="1" dirty="0">
                <a:solidFill>
                  <a:schemeClr val="tx2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</a:t>
            </a:r>
            <a:endParaRPr lang="en-US" altLang="ja-JP" sz="4800" b="1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83719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5842EB-A412-1176-2C9B-A5E468EA96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487402D-0832-B14D-FC47-C1CC1D1D7B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5" name="コンテンツ プレースホルダー 4" descr="グラフ&#10;&#10;AI 生成コンテンツは誤りを含む可能性があります。">
            <a:extLst>
              <a:ext uri="{FF2B5EF4-FFF2-40B4-BE49-F238E27FC236}">
                <a16:creationId xmlns:a16="http://schemas.microsoft.com/office/drawing/2014/main" id="{C3AF71F0-33D2-849D-AE13-29918DEF19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7" y="0"/>
            <a:ext cx="12185363" cy="6854267"/>
          </a:xfr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D4E89434-015E-D82A-46D1-217DA4878988}"/>
              </a:ext>
            </a:extLst>
          </p:cNvPr>
          <p:cNvSpPr txBox="1"/>
          <p:nvPr/>
        </p:nvSpPr>
        <p:spPr>
          <a:xfrm>
            <a:off x="1780672" y="573733"/>
            <a:ext cx="83494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8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防犯防災部で研修会実施</a:t>
            </a:r>
            <a:endParaRPr kumimoji="1" lang="en-US" altLang="ja-JP" sz="4800" b="1" dirty="0">
              <a:solidFill>
                <a:schemeClr val="tx2">
                  <a:lumMod val="90000"/>
                  <a:lumOff val="10000"/>
                </a:schemeClr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D2C83AD0-198D-4E1F-B363-7B2C04A9B117}"/>
              </a:ext>
            </a:extLst>
          </p:cNvPr>
          <p:cNvSpPr txBox="1"/>
          <p:nvPr/>
        </p:nvSpPr>
        <p:spPr>
          <a:xfrm>
            <a:off x="838200" y="1696490"/>
            <a:ext cx="10515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44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昨年度は、札幌市防災センター見学</a:t>
            </a:r>
          </a:p>
        </p:txBody>
      </p:sp>
      <p:pic>
        <p:nvPicPr>
          <p:cNvPr id="4" name="コンテンツ プレースホルダー 5">
            <a:extLst>
              <a:ext uri="{FF2B5EF4-FFF2-40B4-BE49-F238E27FC236}">
                <a16:creationId xmlns:a16="http://schemas.microsoft.com/office/drawing/2014/main" id="{219337F7-7973-91A4-18B7-EBE0B4743E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0967" y="2780439"/>
            <a:ext cx="2857500" cy="2143125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6CFDF43A-2D33-C16B-3326-394A985145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2780438"/>
            <a:ext cx="2857500" cy="2143125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E3AFAE16-5C88-8625-7C3D-42737784DD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30671" y="2780438"/>
            <a:ext cx="2857500" cy="2143125"/>
          </a:xfrm>
          <a:prstGeom prst="rect">
            <a:avLst/>
          </a:prstGeom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BFFC7CF6-836B-4E06-B826-F814FFEE65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2217" y="4414448"/>
            <a:ext cx="2857500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4868B26A-F228-4339-FD19-F49305FAA20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50239" y="4414448"/>
            <a:ext cx="2857500" cy="21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2371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975F86-E6CE-526A-7B6F-925787268F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2980A24-6B9B-4828-821B-370195C1DB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5" name="コンテンツ プレースホルダー 4" descr="グラフ&#10;&#10;AI 生成コンテンツは誤りを含む可能性があります。">
            <a:extLst>
              <a:ext uri="{FF2B5EF4-FFF2-40B4-BE49-F238E27FC236}">
                <a16:creationId xmlns:a16="http://schemas.microsoft.com/office/drawing/2014/main" id="{E12FA3C0-9FED-5B9D-FA54-1695CCFC7B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7" y="3733"/>
            <a:ext cx="12185363" cy="6854267"/>
          </a:xfr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A1544FE2-1942-C6C5-1174-0411BA3099C5}"/>
              </a:ext>
            </a:extLst>
          </p:cNvPr>
          <p:cNvSpPr txBox="1"/>
          <p:nvPr/>
        </p:nvSpPr>
        <p:spPr>
          <a:xfrm>
            <a:off x="1825495" y="502016"/>
            <a:ext cx="83494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8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今後の課題</a:t>
            </a:r>
            <a:endParaRPr kumimoji="1" lang="en-US" altLang="ja-JP" sz="4800" b="1" dirty="0">
              <a:solidFill>
                <a:schemeClr val="tx2">
                  <a:lumMod val="90000"/>
                  <a:lumOff val="10000"/>
                </a:schemeClr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8BE909E8-52C1-BD98-D41C-A9E73CE85B54}"/>
              </a:ext>
            </a:extLst>
          </p:cNvPr>
          <p:cNvSpPr txBox="1"/>
          <p:nvPr/>
        </p:nvSpPr>
        <p:spPr>
          <a:xfrm>
            <a:off x="968188" y="1690688"/>
            <a:ext cx="10873292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4000" b="1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◆</a:t>
            </a:r>
            <a:r>
              <a:rPr kumimoji="1" lang="ja-JP" altLang="en-US" sz="4000" b="1" dirty="0">
                <a:solidFill>
                  <a:schemeClr val="tx2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会員内の制度のより一層の浸透・周知促進</a:t>
            </a:r>
            <a:endParaRPr kumimoji="1" lang="en-US" altLang="ja-JP" sz="4000" b="1" dirty="0">
              <a:solidFill>
                <a:schemeClr val="tx2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r>
              <a:rPr lang="ja-JP" altLang="en-US" sz="4000" b="1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◆</a:t>
            </a:r>
            <a:r>
              <a:rPr lang="ja-JP" altLang="en-US" sz="4000" b="1" dirty="0">
                <a:solidFill>
                  <a:schemeClr val="tx2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要支援者・サポーターの拡大</a:t>
            </a:r>
            <a:r>
              <a:rPr lang="ja-JP" altLang="en-US" sz="1600" b="1" dirty="0">
                <a:solidFill>
                  <a:schemeClr val="tx2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（現在要支援者</a:t>
            </a:r>
            <a:r>
              <a:rPr lang="en-US" altLang="ja-JP" sz="1600" b="1" dirty="0">
                <a:solidFill>
                  <a:schemeClr val="tx2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20</a:t>
            </a:r>
            <a:r>
              <a:rPr lang="ja-JP" altLang="en-US" sz="1600" b="1" dirty="0">
                <a:solidFill>
                  <a:schemeClr val="tx2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名・サポーター</a:t>
            </a:r>
            <a:r>
              <a:rPr lang="en-US" altLang="ja-JP" sz="1600" b="1" dirty="0">
                <a:solidFill>
                  <a:schemeClr val="tx2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10</a:t>
            </a:r>
            <a:r>
              <a:rPr lang="ja-JP" altLang="en-US" sz="1600" b="1" dirty="0">
                <a:solidFill>
                  <a:schemeClr val="tx2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名）</a:t>
            </a:r>
            <a:endParaRPr lang="en-US" altLang="ja-JP" sz="1600" b="1" dirty="0">
              <a:solidFill>
                <a:schemeClr val="tx2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r>
              <a:rPr lang="ja-JP" altLang="en-US" sz="4000" b="1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◆</a:t>
            </a:r>
            <a:r>
              <a:rPr lang="ja-JP" altLang="en-US" sz="4000" b="1" dirty="0">
                <a:solidFill>
                  <a:schemeClr val="tx2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災害発生時の活動未経験</a:t>
            </a:r>
            <a:endParaRPr lang="en-US" altLang="ja-JP" sz="4000" b="1" dirty="0">
              <a:solidFill>
                <a:schemeClr val="tx2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endParaRPr lang="en-US" altLang="ja-JP" sz="4000" b="1" dirty="0">
              <a:solidFill>
                <a:schemeClr val="tx2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r>
              <a:rPr lang="ja-JP" altLang="en-US" sz="4000" b="1" dirty="0">
                <a:solidFill>
                  <a:schemeClr val="tx2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班長会議での意識付け</a:t>
            </a:r>
            <a:endParaRPr lang="en-US" altLang="ja-JP" sz="4000" b="1" dirty="0">
              <a:solidFill>
                <a:schemeClr val="tx2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r>
              <a:rPr lang="ja-JP" altLang="en-US" sz="4000" b="1" dirty="0">
                <a:solidFill>
                  <a:schemeClr val="tx2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各種イベントでの</a:t>
            </a:r>
            <a:r>
              <a:rPr lang="en-US" altLang="ja-JP" sz="4000" b="1" dirty="0">
                <a:solidFill>
                  <a:schemeClr val="tx2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PR</a:t>
            </a:r>
            <a:r>
              <a:rPr lang="ja-JP" altLang="en-US" sz="4000" b="1" dirty="0">
                <a:solidFill>
                  <a:schemeClr val="tx2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・パンフレットの活用</a:t>
            </a:r>
            <a:endParaRPr lang="en-US" altLang="ja-JP" sz="4000" b="1" dirty="0">
              <a:solidFill>
                <a:schemeClr val="tx2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r>
              <a:rPr lang="ja-JP" altLang="en-US" sz="4000" b="1" dirty="0">
                <a:solidFill>
                  <a:schemeClr val="tx2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シミュレーションの実施</a:t>
            </a:r>
            <a:endParaRPr lang="en-US" altLang="ja-JP" sz="4000" b="1" dirty="0">
              <a:solidFill>
                <a:schemeClr val="tx2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r>
              <a:rPr lang="ja-JP" altLang="en-US" sz="3200" b="1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</a:t>
            </a:r>
            <a:endParaRPr lang="en-US" altLang="ja-JP" sz="3200" b="1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6" name="矢印: 下 5">
            <a:extLst>
              <a:ext uri="{FF2B5EF4-FFF2-40B4-BE49-F238E27FC236}">
                <a16:creationId xmlns:a16="http://schemas.microsoft.com/office/drawing/2014/main" id="{460B0014-4D5F-4926-4488-ED75632F165D}"/>
              </a:ext>
            </a:extLst>
          </p:cNvPr>
          <p:cNvSpPr/>
          <p:nvPr/>
        </p:nvSpPr>
        <p:spPr>
          <a:xfrm>
            <a:off x="4589928" y="3612776"/>
            <a:ext cx="968189" cy="609600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48952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F6C92F-31BB-B6CC-753F-C69A51E62D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87D552A-FABE-D019-B5E9-15EF590F1A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5" name="コンテンツ プレースホルダー 4" descr="グラフ&#10;&#10;AI 生成コンテンツは誤りを含む可能性があります。">
            <a:extLst>
              <a:ext uri="{FF2B5EF4-FFF2-40B4-BE49-F238E27FC236}">
                <a16:creationId xmlns:a16="http://schemas.microsoft.com/office/drawing/2014/main" id="{9579A123-853B-C7A7-EF57-E374521F3C8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7" y="0"/>
            <a:ext cx="12185363" cy="6854267"/>
          </a:xfr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55EF3F6F-810D-D84A-76CB-6754E7E71681}"/>
              </a:ext>
            </a:extLst>
          </p:cNvPr>
          <p:cNvSpPr txBox="1"/>
          <p:nvPr/>
        </p:nvSpPr>
        <p:spPr>
          <a:xfrm>
            <a:off x="1780672" y="573733"/>
            <a:ext cx="83494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8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最後に</a:t>
            </a:r>
            <a:endParaRPr kumimoji="1" lang="en-US" altLang="ja-JP" sz="4800" b="1" dirty="0">
              <a:solidFill>
                <a:schemeClr val="tx2">
                  <a:lumMod val="90000"/>
                  <a:lumOff val="10000"/>
                </a:schemeClr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A94ED0EB-C8EC-D79F-1BD2-5FB95BF5C140}"/>
              </a:ext>
            </a:extLst>
          </p:cNvPr>
          <p:cNvSpPr txBox="1"/>
          <p:nvPr/>
        </p:nvSpPr>
        <p:spPr>
          <a:xfrm>
            <a:off x="838200" y="1600732"/>
            <a:ext cx="10824882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0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 ご清聴ありがとうございました。</a:t>
            </a:r>
            <a:endParaRPr kumimoji="1" lang="en-US" altLang="ja-JP" sz="4000" b="1" dirty="0">
              <a:solidFill>
                <a:schemeClr val="tx2">
                  <a:lumMod val="90000"/>
                  <a:lumOff val="10000"/>
                </a:schemeClr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r>
              <a:rPr kumimoji="1" lang="ja-JP" altLang="en-US" sz="40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白樺会の防災サポーターの活躍する場面が来ないことが一番ですが、この活動を通して、地域の異世代間のコミュニケーションを深め、誰にでも優しい町づくりを進めていきたいと思います。</a:t>
            </a:r>
            <a:endParaRPr kumimoji="1" lang="en-US" altLang="ja-JP" sz="4000" b="1" dirty="0">
              <a:solidFill>
                <a:schemeClr val="tx2">
                  <a:lumMod val="90000"/>
                  <a:lumOff val="10000"/>
                </a:schemeClr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r>
              <a:rPr kumimoji="1" lang="ja-JP" altLang="en-US" sz="40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今後とも、白樺会をよろしくお願いいたします。</a:t>
            </a:r>
            <a:endParaRPr kumimoji="1" lang="en-US" altLang="ja-JP" sz="4000" b="1" dirty="0">
              <a:solidFill>
                <a:schemeClr val="tx2">
                  <a:lumMod val="90000"/>
                  <a:lumOff val="10000"/>
                </a:schemeClr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endParaRPr lang="en-US" altLang="ja-JP" sz="4000" b="1" dirty="0">
              <a:solidFill>
                <a:schemeClr val="tx2">
                  <a:lumMod val="90000"/>
                  <a:lumOff val="10000"/>
                </a:schemeClr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 algn="r"/>
            <a:r>
              <a:rPr kumimoji="1" lang="ja-JP" altLang="en-US" sz="40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白樺会会長　小林澄夫</a:t>
            </a:r>
          </a:p>
        </p:txBody>
      </p:sp>
    </p:spTree>
    <p:extLst>
      <p:ext uri="{BB962C8B-B14F-4D97-AF65-F5344CB8AC3E}">
        <p14:creationId xmlns:p14="http://schemas.microsoft.com/office/powerpoint/2010/main" val="391594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333F41-6854-EC10-5719-4A99F63FFF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C24FA9A-A61C-95F1-28E3-9F7342AC7F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5" name="コンテンツ プレースホルダー 4" descr="グラフ&#10;&#10;AI 生成コンテンツは誤りを含む可能性があります。">
            <a:extLst>
              <a:ext uri="{FF2B5EF4-FFF2-40B4-BE49-F238E27FC236}">
                <a16:creationId xmlns:a16="http://schemas.microsoft.com/office/drawing/2014/main" id="{EF9EB133-F527-5622-822E-C3D5AD8521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7" y="3733"/>
            <a:ext cx="12185363" cy="6854267"/>
          </a:xfr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03F48206-9D8F-18D8-EAAE-6EE48F2B96AF}"/>
              </a:ext>
            </a:extLst>
          </p:cNvPr>
          <p:cNvSpPr txBox="1"/>
          <p:nvPr/>
        </p:nvSpPr>
        <p:spPr>
          <a:xfrm>
            <a:off x="1780672" y="573733"/>
            <a:ext cx="83494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8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白樺会</a:t>
            </a:r>
            <a:r>
              <a:rPr lang="ja-JP" altLang="en-US" sz="48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の世帯数・構成</a:t>
            </a:r>
            <a:endParaRPr kumimoji="1" lang="en-US" altLang="ja-JP" sz="4800" b="1" dirty="0">
              <a:solidFill>
                <a:schemeClr val="tx2">
                  <a:lumMod val="90000"/>
                  <a:lumOff val="10000"/>
                </a:schemeClr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2A19AFA6-C2BB-50B5-592F-04B7A1EF3A22}"/>
              </a:ext>
            </a:extLst>
          </p:cNvPr>
          <p:cNvSpPr txBox="1"/>
          <p:nvPr/>
        </p:nvSpPr>
        <p:spPr>
          <a:xfrm>
            <a:off x="968188" y="1690688"/>
            <a:ext cx="10820400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6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戸建て　　　　　　 </a:t>
            </a:r>
            <a:r>
              <a:rPr lang="en-US" altLang="ja-JP" sz="36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132</a:t>
            </a:r>
            <a:r>
              <a:rPr lang="ja-JP" altLang="en-US" sz="36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世帯</a:t>
            </a:r>
            <a:endParaRPr lang="en-US" altLang="ja-JP" sz="3600" b="1" dirty="0">
              <a:solidFill>
                <a:schemeClr val="tx2">
                  <a:lumMod val="90000"/>
                  <a:lumOff val="10000"/>
                </a:schemeClr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r>
              <a:rPr kumimoji="1" lang="ja-JP" altLang="en-US" sz="36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分譲マンション　２０３世帯</a:t>
            </a:r>
            <a:endParaRPr kumimoji="1" lang="en-US" altLang="ja-JP" sz="3600" b="1" dirty="0">
              <a:solidFill>
                <a:schemeClr val="tx2">
                  <a:lumMod val="90000"/>
                  <a:lumOff val="10000"/>
                </a:schemeClr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r>
              <a:rPr lang="ja-JP" altLang="en-US" sz="36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賃貸マンション　　９４世帯</a:t>
            </a:r>
            <a:endParaRPr kumimoji="1" lang="en-US" altLang="ja-JP" sz="3600" b="1" dirty="0">
              <a:solidFill>
                <a:schemeClr val="tx2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endParaRPr lang="en-US" altLang="ja-JP" sz="4800" b="1" dirty="0">
              <a:solidFill>
                <a:schemeClr val="tx2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r>
              <a:rPr lang="ja-JP" altLang="en-US" sz="48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合計</a:t>
            </a:r>
            <a:r>
              <a:rPr lang="en-US" altLang="ja-JP" sz="48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429</a:t>
            </a:r>
            <a:r>
              <a:rPr lang="ja-JP" altLang="en-US" sz="48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世帯　</a:t>
            </a:r>
            <a:endParaRPr lang="en-US" altLang="ja-JP" sz="4800" b="1" dirty="0">
              <a:solidFill>
                <a:schemeClr val="tx2">
                  <a:lumMod val="90000"/>
                  <a:lumOff val="10000"/>
                </a:schemeClr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graphicFrame>
        <p:nvGraphicFramePr>
          <p:cNvPr id="6" name="グラフ 5">
            <a:extLst>
              <a:ext uri="{FF2B5EF4-FFF2-40B4-BE49-F238E27FC236}">
                <a16:creationId xmlns:a16="http://schemas.microsoft.com/office/drawing/2014/main" id="{54A40505-2FAB-B09F-AF92-F1F7F8B22E0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51432031"/>
              </p:ext>
            </p:extLst>
          </p:nvPr>
        </p:nvGraphicFramePr>
        <p:xfrm>
          <a:off x="5683624" y="1775012"/>
          <a:ext cx="5871882" cy="40699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1AE8D03B-1732-BD67-2614-18D4A42C453F}"/>
              </a:ext>
            </a:extLst>
          </p:cNvPr>
          <p:cNvSpPr txBox="1"/>
          <p:nvPr/>
        </p:nvSpPr>
        <p:spPr>
          <a:xfrm>
            <a:off x="7566212" y="2796988"/>
            <a:ext cx="13626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b="1" dirty="0">
                <a:solidFill>
                  <a:schemeClr val="bg1"/>
                </a:solidFill>
              </a:rPr>
              <a:t>94</a:t>
            </a:r>
            <a:r>
              <a:rPr kumimoji="1" lang="ja-JP" altLang="en-US" sz="2800" b="1" dirty="0">
                <a:solidFill>
                  <a:schemeClr val="bg1"/>
                </a:solidFill>
              </a:rPr>
              <a:t>世帯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E33832DF-761C-04ED-5519-1A5E6129D9AF}"/>
              </a:ext>
            </a:extLst>
          </p:cNvPr>
          <p:cNvSpPr txBox="1"/>
          <p:nvPr/>
        </p:nvSpPr>
        <p:spPr>
          <a:xfrm>
            <a:off x="8928847" y="3258311"/>
            <a:ext cx="17839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b="1" dirty="0">
                <a:solidFill>
                  <a:schemeClr val="bg1"/>
                </a:solidFill>
              </a:rPr>
              <a:t>132</a:t>
            </a:r>
            <a:r>
              <a:rPr kumimoji="1" lang="ja-JP" altLang="en-US" sz="2800" b="1" dirty="0">
                <a:solidFill>
                  <a:schemeClr val="bg1"/>
                </a:solidFill>
              </a:rPr>
              <a:t>世帯</a:t>
            </a:r>
          </a:p>
        </p:txBody>
      </p:sp>
    </p:spTree>
    <p:extLst>
      <p:ext uri="{BB962C8B-B14F-4D97-AF65-F5344CB8AC3E}">
        <p14:creationId xmlns:p14="http://schemas.microsoft.com/office/powerpoint/2010/main" val="3551979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D7E7112-F526-9CA0-6C8C-01C0EDFAE0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5" name="コンテンツ プレースホルダー 4" descr="アプリケーション が含まれている画像&#10;&#10;AI 生成コンテンツは誤りを含む可能性があります。">
            <a:extLst>
              <a:ext uri="{FF2B5EF4-FFF2-40B4-BE49-F238E27FC236}">
                <a16:creationId xmlns:a16="http://schemas.microsoft.com/office/drawing/2014/main" id="{783ACF52-E929-F251-132B-69684F12884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4" name="図 3" descr="マップ&#10;&#10;AI 生成コンテンツは誤りを含む可能性があります。">
            <a:extLst>
              <a:ext uri="{FF2B5EF4-FFF2-40B4-BE49-F238E27FC236}">
                <a16:creationId xmlns:a16="http://schemas.microsoft.com/office/drawing/2014/main" id="{D9558873-26F3-354C-662C-CF7256F348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A2857196-2BE4-F50B-971A-385E2E35D606}"/>
              </a:ext>
            </a:extLst>
          </p:cNvPr>
          <p:cNvSpPr/>
          <p:nvPr/>
        </p:nvSpPr>
        <p:spPr>
          <a:xfrm>
            <a:off x="7626096" y="4782312"/>
            <a:ext cx="4206240" cy="18288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EA7D8637-9AD4-8966-3A08-BC00BC0E1C6C}"/>
              </a:ext>
            </a:extLst>
          </p:cNvPr>
          <p:cNvSpPr txBox="1"/>
          <p:nvPr/>
        </p:nvSpPr>
        <p:spPr>
          <a:xfrm>
            <a:off x="7626096" y="4672120"/>
            <a:ext cx="431596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0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 白樺会の位置</a:t>
            </a:r>
            <a:endParaRPr kumimoji="1" lang="en-US" altLang="ja-JP" sz="4000" b="1" dirty="0">
              <a:solidFill>
                <a:schemeClr val="tx2">
                  <a:lumMod val="90000"/>
                  <a:lumOff val="10000"/>
                </a:schemeClr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r>
              <a:rPr lang="ja-JP" altLang="en-US" sz="40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西に青葉中央公園東に青葉緑地</a:t>
            </a:r>
            <a:endParaRPr kumimoji="1" lang="ja-JP" altLang="en-US" sz="4000" b="1" dirty="0">
              <a:solidFill>
                <a:schemeClr val="tx2">
                  <a:lumMod val="90000"/>
                  <a:lumOff val="10000"/>
                </a:schemeClr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4C654E4E-32B0-D1CE-4E8E-65DFF8C3E09E}"/>
              </a:ext>
            </a:extLst>
          </p:cNvPr>
          <p:cNvSpPr txBox="1"/>
          <p:nvPr/>
        </p:nvSpPr>
        <p:spPr>
          <a:xfrm>
            <a:off x="359664" y="6426446"/>
            <a:ext cx="615875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b="0" i="0" dirty="0">
                <a:solidFill>
                  <a:srgbClr val="000000"/>
                </a:solidFill>
                <a:effectLst/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「国土地理院ウェブサイトよりデーターを加工して利用」</a:t>
            </a:r>
            <a:endParaRPr lang="ja-JP" altLang="en-US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5173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D326D6-D875-7FAF-7C6D-573B4EACDD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C0BE119-9759-5AA0-6E4C-D391B02982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D843685F-D57B-EB94-2315-1C7BC9262F79}"/>
              </a:ext>
            </a:extLst>
          </p:cNvPr>
          <p:cNvSpPr txBox="1"/>
          <p:nvPr/>
        </p:nvSpPr>
        <p:spPr>
          <a:xfrm>
            <a:off x="457200" y="4827076"/>
            <a:ext cx="427616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水害・土砂災害・液状化の可能性は少ない</a:t>
            </a:r>
          </a:p>
        </p:txBody>
      </p:sp>
      <p:pic>
        <p:nvPicPr>
          <p:cNvPr id="8" name="コンテンツ プレースホルダー 7" descr="マップ&#10;&#10;AI 生成コンテンツは誤りを含む可能性があります。">
            <a:extLst>
              <a:ext uri="{FF2B5EF4-FFF2-40B4-BE49-F238E27FC236}">
                <a16:creationId xmlns:a16="http://schemas.microsoft.com/office/drawing/2014/main" id="{DF5EBB10-D54E-66E3-5032-170C1ED28D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1" cy="6858000"/>
          </a:xfrm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A3618D3C-7760-CAB8-3BED-E42015F5DBED}"/>
              </a:ext>
            </a:extLst>
          </p:cNvPr>
          <p:cNvSpPr txBox="1"/>
          <p:nvPr/>
        </p:nvSpPr>
        <p:spPr>
          <a:xfrm>
            <a:off x="705678" y="467139"/>
            <a:ext cx="51186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60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矢印は下り坂</a:t>
            </a: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02160245-B52A-C1B6-5AA1-8AAA1B07BC42}"/>
              </a:ext>
            </a:extLst>
          </p:cNvPr>
          <p:cNvSpPr txBox="1"/>
          <p:nvPr/>
        </p:nvSpPr>
        <p:spPr>
          <a:xfrm>
            <a:off x="457199" y="5067422"/>
            <a:ext cx="536713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000" b="1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土砂災害・水害・液状化の可能性は少ない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6F310293-44E0-9A7D-D527-7BC07F05A6C1}"/>
              </a:ext>
            </a:extLst>
          </p:cNvPr>
          <p:cNvSpPr txBox="1"/>
          <p:nvPr/>
        </p:nvSpPr>
        <p:spPr>
          <a:xfrm>
            <a:off x="8209634" y="6390861"/>
            <a:ext cx="615875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200" b="1" i="0" dirty="0">
                <a:solidFill>
                  <a:schemeClr val="bg1"/>
                </a:solidFill>
                <a:effectLst/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国土地理院ウェブサイトよりデーターを加工して利用</a:t>
            </a:r>
            <a:endParaRPr lang="ja-JP" altLang="en-US" sz="1200" b="1" dirty="0">
              <a:solidFill>
                <a:schemeClr val="bg1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01770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8E6EFC2-CFE3-EADC-299A-221627F1CF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5" name="コンテンツ プレースホルダー 4" descr="グラフィカル ユーザー インターフェイス, Web サイト&#10;&#10;AI 生成コンテンツは誤りを含む可能性があります。">
            <a:extLst>
              <a:ext uri="{FF2B5EF4-FFF2-40B4-BE49-F238E27FC236}">
                <a16:creationId xmlns:a16="http://schemas.microsoft.com/office/drawing/2014/main" id="{47BD0E9D-7C03-FD15-55FB-B57F20C2511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3" name="四角形: 角を丸くする 2">
            <a:extLst>
              <a:ext uri="{FF2B5EF4-FFF2-40B4-BE49-F238E27FC236}">
                <a16:creationId xmlns:a16="http://schemas.microsoft.com/office/drawing/2014/main" id="{FD9033B3-C2EF-56E9-95D1-51438BD89D0C}"/>
              </a:ext>
            </a:extLst>
          </p:cNvPr>
          <p:cNvSpPr/>
          <p:nvPr/>
        </p:nvSpPr>
        <p:spPr>
          <a:xfrm>
            <a:off x="356616" y="484632"/>
            <a:ext cx="3172968" cy="557784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b="1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白樺会の公式ホームページ</a:t>
            </a:r>
          </a:p>
        </p:txBody>
      </p:sp>
    </p:spTree>
    <p:extLst>
      <p:ext uri="{BB962C8B-B14F-4D97-AF65-F5344CB8AC3E}">
        <p14:creationId xmlns:p14="http://schemas.microsoft.com/office/powerpoint/2010/main" val="1079558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F270E4D-91D3-73C0-09BE-8045AC1EC8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5" name="コンテンツ プレースホルダー 4" descr="グラフィカル ユーザー インターフェイス, Web サイト&#10;&#10;AI 生成コンテンツは誤りを含む可能性があります。">
            <a:extLst>
              <a:ext uri="{FF2B5EF4-FFF2-40B4-BE49-F238E27FC236}">
                <a16:creationId xmlns:a16="http://schemas.microsoft.com/office/drawing/2014/main" id="{1F1DD3E5-1BA1-B7DD-4752-886A21B57D3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3" name="四角形: 角を丸くする 2">
            <a:extLst>
              <a:ext uri="{FF2B5EF4-FFF2-40B4-BE49-F238E27FC236}">
                <a16:creationId xmlns:a16="http://schemas.microsoft.com/office/drawing/2014/main" id="{7F08E7D7-290E-3B57-1E95-1940F44FB58B}"/>
              </a:ext>
            </a:extLst>
          </p:cNvPr>
          <p:cNvSpPr/>
          <p:nvPr/>
        </p:nvSpPr>
        <p:spPr>
          <a:xfrm>
            <a:off x="155448" y="283464"/>
            <a:ext cx="3172968" cy="557784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b="1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新着順の各種掲載記事例</a:t>
            </a:r>
          </a:p>
        </p:txBody>
      </p:sp>
    </p:spTree>
    <p:extLst>
      <p:ext uri="{BB962C8B-B14F-4D97-AF65-F5344CB8AC3E}">
        <p14:creationId xmlns:p14="http://schemas.microsoft.com/office/powerpoint/2010/main" val="2627593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A21F3D7-6481-C572-D9C4-EB82705559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7" name="コンテンツ プレースホルダー 6" descr="グラフィカル ユーザー インターフェイス, テキスト&#10;&#10;AI 生成コンテンツは誤りを含む可能性があります。">
            <a:extLst>
              <a:ext uri="{FF2B5EF4-FFF2-40B4-BE49-F238E27FC236}">
                <a16:creationId xmlns:a16="http://schemas.microsoft.com/office/drawing/2014/main" id="{D144E086-E7DB-E6BE-1899-B828180F281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E0894F80-7BE9-86DA-9E0C-DCFACC216141}"/>
              </a:ext>
            </a:extLst>
          </p:cNvPr>
          <p:cNvSpPr txBox="1"/>
          <p:nvPr/>
        </p:nvSpPr>
        <p:spPr>
          <a:xfrm>
            <a:off x="168964" y="708864"/>
            <a:ext cx="466145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0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「ご出産おめでとうございます」ページ</a:t>
            </a:r>
            <a:endParaRPr kumimoji="1" lang="en-US" altLang="ja-JP" sz="4000" b="1" dirty="0">
              <a:solidFill>
                <a:schemeClr val="tx2">
                  <a:lumMod val="90000"/>
                  <a:lumOff val="10000"/>
                </a:schemeClr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2AC21549-52BD-23C5-E74B-D7E0D92E77AC}"/>
              </a:ext>
            </a:extLst>
          </p:cNvPr>
          <p:cNvSpPr txBox="1"/>
          <p:nvPr/>
        </p:nvSpPr>
        <p:spPr>
          <a:xfrm>
            <a:off x="0" y="3527892"/>
            <a:ext cx="46614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ご両親承諾の元、未来の宝である赤ちゃんのかわいい写真と記事を掲載</a:t>
            </a:r>
            <a:endParaRPr kumimoji="1" lang="en-US" altLang="ja-JP" sz="3200" b="1" dirty="0">
              <a:solidFill>
                <a:schemeClr val="tx2">
                  <a:lumMod val="90000"/>
                  <a:lumOff val="10000"/>
                </a:schemeClr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47671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7599F71-B6B4-B269-CD1F-2A57FFDBEB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5" name="コンテンツ プレースホルダー 4" descr="グラフ&#10;&#10;AI 生成コンテンツは誤りを含む可能性があります。">
            <a:extLst>
              <a:ext uri="{FF2B5EF4-FFF2-40B4-BE49-F238E27FC236}">
                <a16:creationId xmlns:a16="http://schemas.microsoft.com/office/drawing/2014/main" id="{2E020A2D-6122-28D8-9F7E-6558E39A58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56D26749-5294-D282-FA12-04EF14B15274}"/>
              </a:ext>
            </a:extLst>
          </p:cNvPr>
          <p:cNvSpPr txBox="1"/>
          <p:nvPr/>
        </p:nvSpPr>
        <p:spPr>
          <a:xfrm>
            <a:off x="1780672" y="573733"/>
            <a:ext cx="88693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400" b="1" dirty="0">
                <a:solidFill>
                  <a:srgbClr val="00206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白樺会の防災サポート制度とは？</a:t>
            </a: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015D8B53-A2DD-933B-93D5-759DAB5A32E5}"/>
              </a:ext>
            </a:extLst>
          </p:cNvPr>
          <p:cNvSpPr txBox="1"/>
          <p:nvPr/>
        </p:nvSpPr>
        <p:spPr>
          <a:xfrm>
            <a:off x="1030941" y="1690688"/>
            <a:ext cx="10641106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◆</a:t>
            </a:r>
            <a:r>
              <a:rPr kumimoji="1" lang="en-US" altLang="ja-JP" sz="2800" b="1" dirty="0">
                <a:solidFill>
                  <a:srgbClr val="00206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2022</a:t>
            </a:r>
            <a:r>
              <a:rPr kumimoji="1" lang="ja-JP" altLang="en-US" sz="2800" b="1" dirty="0">
                <a:solidFill>
                  <a:srgbClr val="00206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年</a:t>
            </a:r>
            <a:r>
              <a:rPr kumimoji="1" lang="en-US" altLang="ja-JP" sz="2800" b="1" dirty="0">
                <a:solidFill>
                  <a:srgbClr val="00206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6</a:t>
            </a:r>
            <a:r>
              <a:rPr kumimoji="1" lang="ja-JP" altLang="en-US" sz="2800" b="1" dirty="0">
                <a:solidFill>
                  <a:srgbClr val="00206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月、</a:t>
            </a:r>
            <a:r>
              <a:rPr kumimoji="1" lang="ja-JP" altLang="en-US" sz="2800" b="1" u="sng" dirty="0">
                <a:solidFill>
                  <a:srgbClr val="002060"/>
                </a:solidFill>
                <a:highlight>
                  <a:srgbClr val="FFFF00"/>
                </a:highlight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緊急災害発生時優先救助者リスト</a:t>
            </a:r>
            <a:r>
              <a:rPr kumimoji="1" lang="ja-JP" altLang="en-US" sz="2800" b="1" dirty="0">
                <a:solidFill>
                  <a:srgbClr val="00206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を作成すべく、</a:t>
            </a:r>
            <a:r>
              <a:rPr lang="en-US" altLang="ja-JP" sz="2800" b="1" dirty="0">
                <a:solidFill>
                  <a:srgbClr val="00206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 </a:t>
            </a:r>
          </a:p>
          <a:p>
            <a:r>
              <a:rPr lang="ja-JP" altLang="en-US" sz="2800" b="1" dirty="0">
                <a:solidFill>
                  <a:srgbClr val="00206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 </a:t>
            </a:r>
            <a:r>
              <a:rPr lang="en-US" altLang="ja-JP" sz="2800" b="1" dirty="0">
                <a:solidFill>
                  <a:srgbClr val="00206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75</a:t>
            </a:r>
            <a:r>
              <a:rPr lang="ja-JP" altLang="en-US" sz="2800" b="1" dirty="0">
                <a:solidFill>
                  <a:srgbClr val="00206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歳以上を対象に、</a:t>
            </a:r>
            <a:r>
              <a:rPr kumimoji="1" lang="ja-JP" altLang="en-US" sz="2800" b="1" dirty="0">
                <a:solidFill>
                  <a:srgbClr val="00206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登録者を</a:t>
            </a:r>
            <a:r>
              <a:rPr kumimoji="1" lang="ja-JP" altLang="en-US" sz="2800" b="1">
                <a:solidFill>
                  <a:srgbClr val="00206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募集、</a:t>
            </a:r>
            <a:r>
              <a:rPr lang="ja-JP" altLang="en-US" sz="2800" b="1">
                <a:solidFill>
                  <a:srgbClr val="00206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３９名</a:t>
            </a:r>
            <a:r>
              <a:rPr lang="ja-JP" altLang="en-US" sz="2800" b="1" dirty="0">
                <a:solidFill>
                  <a:srgbClr val="00206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の登録申し込み</a:t>
            </a:r>
            <a:endParaRPr lang="en-US" altLang="ja-JP" sz="2800" b="1" dirty="0">
              <a:solidFill>
                <a:srgbClr val="002060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r>
              <a:rPr lang="ja-JP" altLang="en-US" sz="28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◆</a:t>
            </a:r>
            <a:r>
              <a:rPr lang="ja-JP" altLang="en-US" sz="2800" b="1" u="sng" dirty="0">
                <a:solidFill>
                  <a:srgbClr val="002060"/>
                </a:solidFill>
                <a:highlight>
                  <a:srgbClr val="FFFF00"/>
                </a:highlight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災害発生時救助協力者</a:t>
            </a:r>
            <a:r>
              <a:rPr lang="ja-JP" altLang="en-US" sz="2800" b="1" dirty="0">
                <a:solidFill>
                  <a:srgbClr val="00206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も募集し、</a:t>
            </a:r>
            <a:r>
              <a:rPr lang="en-US" altLang="ja-JP" sz="2800" b="1" dirty="0">
                <a:solidFill>
                  <a:srgbClr val="00206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6</a:t>
            </a:r>
            <a:r>
              <a:rPr lang="ja-JP" altLang="en-US" sz="2800" b="1" dirty="0">
                <a:solidFill>
                  <a:srgbClr val="00206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名の応募</a:t>
            </a:r>
            <a:endParaRPr lang="en-US" altLang="ja-JP" sz="2800" b="1" dirty="0">
              <a:solidFill>
                <a:srgbClr val="002060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endParaRPr lang="en-US" altLang="ja-JP" sz="2800" dirty="0"/>
          </a:p>
          <a:p>
            <a:endParaRPr lang="en-US" altLang="ja-JP" dirty="0"/>
          </a:p>
          <a:p>
            <a:endParaRPr lang="en-US" altLang="ja-JP" dirty="0"/>
          </a:p>
          <a:p>
            <a:endParaRPr lang="en-US" altLang="ja-JP" dirty="0"/>
          </a:p>
          <a:p>
            <a:r>
              <a:rPr lang="ja-JP" altLang="en-US" sz="32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◆</a:t>
            </a:r>
            <a:r>
              <a:rPr lang="ja-JP" altLang="en-US" sz="3200" b="1" dirty="0">
                <a:solidFill>
                  <a:srgbClr val="00206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緊急災害発生時優先救助者を</a:t>
            </a:r>
            <a:r>
              <a:rPr lang="ja-JP" altLang="en-US" sz="3200" b="1" dirty="0">
                <a:solidFill>
                  <a:srgbClr val="00B0F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「要支援者」</a:t>
            </a:r>
            <a:endParaRPr lang="en-US" altLang="ja-JP" sz="3200" b="1" dirty="0">
              <a:solidFill>
                <a:srgbClr val="00B0F0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r>
              <a:rPr lang="ja-JP" altLang="en-US" sz="3200" b="1" dirty="0">
                <a:solidFill>
                  <a:srgbClr val="00B0F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 </a:t>
            </a:r>
            <a:r>
              <a:rPr lang="ja-JP" altLang="en-US" sz="3200" b="1" dirty="0">
                <a:solidFill>
                  <a:srgbClr val="00206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災害発生時　 協力者を</a:t>
            </a:r>
            <a:r>
              <a:rPr lang="ja-JP" altLang="en-US" sz="3200" b="1" dirty="0">
                <a:solidFill>
                  <a:srgbClr val="00B0F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「防災サポーター」</a:t>
            </a:r>
            <a:endParaRPr lang="en-US" altLang="ja-JP" sz="3200" b="1" dirty="0">
              <a:solidFill>
                <a:srgbClr val="002060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r>
              <a:rPr lang="en-US" altLang="ja-JP" sz="3200" b="1" dirty="0">
                <a:solidFill>
                  <a:srgbClr val="00206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   </a:t>
            </a:r>
            <a:r>
              <a:rPr lang="ja-JP" altLang="en-US" sz="3200" b="1" dirty="0">
                <a:solidFill>
                  <a:srgbClr val="00206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年間数回開催される会議を</a:t>
            </a:r>
            <a:r>
              <a:rPr lang="en-US" altLang="ja-JP" sz="3200" b="1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 </a:t>
            </a:r>
            <a:r>
              <a:rPr lang="ja-JP" altLang="en-US" sz="3200" b="1" dirty="0">
                <a:solidFill>
                  <a:srgbClr val="00B0F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「防災サポート会議」   　　</a:t>
            </a:r>
            <a:endParaRPr lang="en-US" altLang="ja-JP" sz="3200" b="1" dirty="0">
              <a:solidFill>
                <a:srgbClr val="00B0F0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r>
              <a:rPr lang="ja-JP" altLang="en-US" sz="3200" b="1" dirty="0">
                <a:solidFill>
                  <a:srgbClr val="00B0F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 </a:t>
            </a:r>
            <a:r>
              <a:rPr lang="ja-JP" altLang="en-US" sz="3200" b="1" dirty="0">
                <a:solidFill>
                  <a:srgbClr val="00206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と定義</a:t>
            </a:r>
            <a:endParaRPr lang="en-US" altLang="ja-JP" sz="3200" b="1" dirty="0">
              <a:solidFill>
                <a:srgbClr val="002060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endParaRPr lang="en-US" altLang="ja-JP" b="1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endParaRPr lang="en-US" altLang="ja-JP" dirty="0"/>
          </a:p>
          <a:p>
            <a:endParaRPr lang="en-US" altLang="ja-JP" dirty="0"/>
          </a:p>
          <a:p>
            <a:endParaRPr lang="en-US" altLang="ja-JP" dirty="0"/>
          </a:p>
          <a:p>
            <a:endParaRPr kumimoji="1" lang="en-US" altLang="ja-JP" dirty="0"/>
          </a:p>
          <a:p>
            <a:endParaRPr lang="en-US" altLang="ja-JP" dirty="0"/>
          </a:p>
          <a:p>
            <a:endParaRPr kumimoji="1" lang="ja-JP" altLang="en-US" dirty="0"/>
          </a:p>
        </p:txBody>
      </p:sp>
      <p:sp>
        <p:nvSpPr>
          <p:cNvPr id="8" name="矢印: 下 7">
            <a:extLst>
              <a:ext uri="{FF2B5EF4-FFF2-40B4-BE49-F238E27FC236}">
                <a16:creationId xmlns:a16="http://schemas.microsoft.com/office/drawing/2014/main" id="{9DB9E91F-4707-E6C4-7049-2BFE995FCF7D}"/>
              </a:ext>
            </a:extLst>
          </p:cNvPr>
          <p:cNvSpPr/>
          <p:nvPr/>
        </p:nvSpPr>
        <p:spPr>
          <a:xfrm>
            <a:off x="5252072" y="3141439"/>
            <a:ext cx="1206998" cy="978408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10016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游ゴシック Light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游ゴシック Light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1895</TotalTime>
  <Words>743</Words>
  <Application>Microsoft Office PowerPoint</Application>
  <PresentationFormat>ワイド画面</PresentationFormat>
  <Paragraphs>139</Paragraphs>
  <Slides>22</Slides>
  <Notes>1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4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22</vt:i4>
      </vt:variant>
    </vt:vector>
  </HeadingPairs>
  <TitlesOfParts>
    <vt:vector size="27" baseType="lpstr">
      <vt:lpstr>BIZ UDPゴシック</vt:lpstr>
      <vt:lpstr>游ゴシック</vt:lpstr>
      <vt:lpstr>游ゴシック Light</vt:lpstr>
      <vt:lpstr>Arial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小林澄夫</dc:creator>
  <cp:lastModifiedBy>小林澄夫</cp:lastModifiedBy>
  <cp:revision>18</cp:revision>
  <dcterms:created xsi:type="dcterms:W3CDTF">2025-06-29T12:54:18Z</dcterms:created>
  <dcterms:modified xsi:type="dcterms:W3CDTF">2025-07-09T12:58:10Z</dcterms:modified>
</cp:coreProperties>
</file>